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256" r:id="rId5"/>
    <p:sldId id="262" r:id="rId6"/>
    <p:sldId id="350" r:id="rId7"/>
    <p:sldId id="353" r:id="rId8"/>
    <p:sldId id="352" r:id="rId9"/>
    <p:sldId id="351" r:id="rId10"/>
    <p:sldId id="383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5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417" r:id="rId45"/>
    <p:sldId id="349" r:id="rId46"/>
  </p:sldIdLst>
  <p:sldSz cx="18295938" cy="10290175"/>
  <p:notesSz cx="6858000" cy="9144000"/>
  <p:defaultTextStyle>
    <a:defPPr>
      <a:defRPr lang="de-DE"/>
    </a:defPPr>
    <a:lvl1pPr marL="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478B07-9098-4F48-BF99-F30F40DAE1FF}">
          <p14:sldIdLst>
            <p14:sldId id="256"/>
            <p14:sldId id="262"/>
            <p14:sldId id="350"/>
            <p14:sldId id="353"/>
            <p14:sldId id="352"/>
            <p14:sldId id="351"/>
          </p14:sldIdLst>
        </p14:section>
        <p14:section name="Application Load Balancers" id="{54332739-8B50-4DA6-96AE-0D4F8D4FEECB}">
          <p14:sldIdLst>
            <p14:sldId id="383"/>
            <p14:sldId id="384"/>
            <p14:sldId id="385"/>
            <p14:sldId id="386"/>
            <p14:sldId id="387"/>
          </p14:sldIdLst>
        </p14:section>
        <p14:section name="Content Delivery Networks" id="{EEC64302-E7B6-44C0-A82C-1A013FEA6C21}">
          <p14:sldIdLst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Object Storage" id="{6C62C4A4-4863-4FFC-A2D2-446B6E16C064}">
          <p14:sldIdLst>
            <p14:sldId id="395"/>
            <p14:sldId id="396"/>
            <p14:sldId id="397"/>
            <p14:sldId id="398"/>
            <p14:sldId id="399"/>
          </p14:sldIdLst>
        </p14:section>
        <p14:section name="Databases as a Service" id="{3AC8CDE2-5D29-4C80-833F-E2ADF711EB1D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</p14:sldIdLst>
        </p14:section>
        <p14:section name="Functions as a Service" id="{A9D49185-064A-4008-8BED-C88E78407935}">
          <p14:sldIdLst>
            <p14:sldId id="410"/>
            <p14:sldId id="411"/>
          </p14:sldIdLst>
        </p14:section>
        <p14:section name="Containers as a Service" id="{97A4688E-4464-4FB5-925E-507463D2BCFF}">
          <p14:sldIdLst>
            <p14:sldId id="412"/>
            <p14:sldId id="413"/>
          </p14:sldIdLst>
        </p14:section>
        <p14:section name="Stream Processing" id="{92906138-89EE-4D0D-9F0B-35E944D8F0DC}">
          <p14:sldIdLst>
            <p14:sldId id="414"/>
            <p14:sldId id="415"/>
          </p14:sldIdLst>
        </p14:section>
        <p14:section name="Deployment Pipelines" id="{07E63205-3E04-4ED8-920B-9CE4EE66FF9C}">
          <p14:sldIdLst>
            <p14:sldId id="416"/>
            <p14:sldId id="417"/>
          </p14:sldIdLst>
        </p14:section>
        <p14:section name="Thank You" id="{6F59D814-2F83-4EBC-897F-DFEF4D56C557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2" userDrawn="1">
          <p15:clr>
            <a:srgbClr val="A4A3A4"/>
          </p15:clr>
        </p15:guide>
        <p15:guide id="2" pos="57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ztor Janos" initials="PJ" lastIdx="1" clrIdx="0">
    <p:extLst>
      <p:ext uri="{19B8F6BF-5375-455C-9EA6-DF929625EA0E}">
        <p15:presenceInfo xmlns:p15="http://schemas.microsoft.com/office/powerpoint/2012/main" userId="Pasztor Jan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A2BB0A"/>
    <a:srgbClr val="F18800"/>
    <a:srgbClr val="006EB7"/>
    <a:srgbClr val="4E89BA"/>
    <a:srgbClr val="404040"/>
    <a:srgbClr val="BFBFBF"/>
    <a:srgbClr val="4A4D53"/>
    <a:srgbClr val="00A8AC"/>
    <a:srgbClr val="00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1" autoAdjust="0"/>
    <p:restoredTop sz="97474" autoAdjust="0"/>
  </p:normalViewPr>
  <p:slideViewPr>
    <p:cSldViewPr snapToGrid="0" showGuides="1">
      <p:cViewPr varScale="1">
        <p:scale>
          <a:sx n="71" d="100"/>
          <a:sy n="71" d="100"/>
        </p:scale>
        <p:origin x="828" y="68"/>
      </p:cViewPr>
      <p:guideLst>
        <p:guide orient="horz" pos="3242"/>
        <p:guide pos="5763"/>
      </p:guideLst>
    </p:cSldViewPr>
  </p:slideViewPr>
  <p:outlineViewPr>
    <p:cViewPr>
      <p:scale>
        <a:sx n="33" d="100"/>
        <a:sy n="33" d="100"/>
      </p:scale>
      <p:origin x="0" y="-263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11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14.09.2020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Verdana" panose="020B0604030504040204" pitchFamily="34" charset="0"/>
              </a:rPr>
              <a:t>Introduction to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3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920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98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  <p15:guide id="7" orient="horz" pos="1200" userDrawn="1">
          <p15:clr>
            <a:srgbClr val="FBAE40"/>
          </p15:clr>
        </p15:guide>
        <p15:guide id="8" orient="horz" pos="2108" userDrawn="1">
          <p15:clr>
            <a:srgbClr val="FBAE40"/>
          </p15:clr>
        </p15:guide>
        <p15:guide id="9" orient="horz" pos="16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8342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>
          <p15:clr>
            <a:srgbClr val="FBAE40"/>
          </p15:clr>
        </p15:guide>
        <p15:guide id="2" orient="horz" pos="4650">
          <p15:clr>
            <a:srgbClr val="FBAE40"/>
          </p15:clr>
        </p15:guide>
        <p15:guide id="3" orient="horz" pos="5872">
          <p15:clr>
            <a:srgbClr val="FBAE40"/>
          </p15:clr>
        </p15:guide>
        <p15:guide id="4" orient="horz" pos="39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>
          <p15:clr>
            <a:srgbClr val="FBAE40"/>
          </p15:clr>
        </p15:guide>
        <p15:guide id="2" orient="horz" pos="60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906155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2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3" y="2289600"/>
            <a:ext cx="17037217" cy="701731"/>
          </a:xfrm>
        </p:spPr>
        <p:txBody>
          <a:bodyPr/>
          <a:lstStyle>
            <a:lvl1pPr>
              <a:defRPr lang="de-DE" sz="44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8" y="3384000"/>
            <a:ext cx="15237059" cy="602035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600">
                <a:solidFill>
                  <a:schemeClr val="bg1"/>
                </a:solidFill>
              </a:defRPr>
            </a:lvl3pPr>
            <a:lvl4pPr>
              <a:defRPr sz="3600">
                <a:solidFill>
                  <a:schemeClr val="bg1"/>
                </a:solidFill>
              </a:defRPr>
            </a:lvl4pPr>
            <a:lvl5pPr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3151764" y="9404355"/>
            <a:ext cx="0" cy="29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1" y="2289600"/>
            <a:ext cx="17023568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9" y="3384003"/>
            <a:ext cx="15223409" cy="614213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 userDrawn="1">
          <p15:clr>
            <a:srgbClr val="FBAE40"/>
          </p15:clr>
        </p15:guide>
        <p15:guide id="2" orient="horz" pos="60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6145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 userDrawn="1">
          <p15:clr>
            <a:srgbClr val="FBAE40"/>
          </p15:clr>
        </p15:guide>
        <p15:guide id="2" orient="horz" pos="4650" userDrawn="1">
          <p15:clr>
            <a:srgbClr val="FBAE40"/>
          </p15:clr>
        </p15:guide>
        <p15:guide id="3" orient="horz" pos="5872" userDrawn="1">
          <p15:clr>
            <a:srgbClr val="FBAE40"/>
          </p15:clr>
        </p15:guide>
        <p15:guide id="4" orient="horz" pos="39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558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>
          <p15:clr>
            <a:srgbClr val="FBAE40"/>
          </p15:clr>
        </p15:guide>
        <p15:guide id="2" pos="5763">
          <p15:clr>
            <a:srgbClr val="FBAE40"/>
          </p15:clr>
        </p15:guide>
        <p15:guide id="3" pos="11139">
          <p15:clr>
            <a:srgbClr val="FBAE40"/>
          </p15:clr>
        </p15:guide>
        <p15:guide id="4" orient="horz" pos="3240">
          <p15:clr>
            <a:srgbClr val="FBAE40"/>
          </p15:clr>
        </p15:guide>
        <p15:guide id="7" orient="horz" pos="1200">
          <p15:clr>
            <a:srgbClr val="FBAE40"/>
          </p15:clr>
        </p15:guide>
        <p15:guide id="8" orient="horz" pos="2108">
          <p15:clr>
            <a:srgbClr val="FBAE40"/>
          </p15:clr>
        </p15:guide>
        <p15:guide id="9" orient="horz" pos="16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5" y="2598702"/>
            <a:ext cx="15780246" cy="53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607" y="3433829"/>
            <a:ext cx="13240731" cy="568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0532" y="9537469"/>
            <a:ext cx="6174880" cy="54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1754" y="9537699"/>
            <a:ext cx="4116257" cy="546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defTabSz="1322888" rtl="0" eaLnBrk="1" latinLnBrk="0" hangingPunct="1">
        <a:lnSpc>
          <a:spcPct val="90000"/>
        </a:lnSpc>
        <a:spcBef>
          <a:spcPct val="0"/>
        </a:spcBef>
        <a:buNone/>
        <a:defRPr lang="de-AT" sz="3182" b="1" kern="1200" smtClean="0">
          <a:solidFill>
            <a:srgbClr val="4A4D53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330722" indent="-330722" algn="l" defTabSz="1322888" rtl="0" eaLnBrk="1" latinLnBrk="0" hangingPunct="1">
        <a:lnSpc>
          <a:spcPct val="90000"/>
        </a:lnSpc>
        <a:spcBef>
          <a:spcPts val="1446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992166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65360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315054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97649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3794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4299386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96083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622274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6144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2pPr>
      <a:lvl3pPr marL="132288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3pPr>
      <a:lvl4pPr marL="198433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4pPr>
      <a:lvl5pPr marL="264577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5pPr>
      <a:lvl6pPr marL="330722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396866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63010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29155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0" userDrawn="1">
          <p15:clr>
            <a:srgbClr val="F26B43"/>
          </p15:clr>
        </p15:guide>
        <p15:guide id="2" pos="11207" userDrawn="1">
          <p15:clr>
            <a:srgbClr val="F26B43"/>
          </p15:clr>
        </p15:guide>
        <p15:guide id="3" pos="386" userDrawn="1">
          <p15:clr>
            <a:srgbClr val="F26B43"/>
          </p15:clr>
        </p15:guide>
        <p15:guide id="4" pos="5763" userDrawn="1">
          <p15:clr>
            <a:srgbClr val="F26B43"/>
          </p15:clr>
        </p15:guide>
        <p15:guide id="5" orient="horz" pos="1336" userDrawn="1">
          <p15:clr>
            <a:srgbClr val="F26B43"/>
          </p15:clr>
        </p15:guide>
        <p15:guide id="6" orient="horz" pos="1504" userDrawn="1">
          <p15:clr>
            <a:srgbClr val="F26B43"/>
          </p15:clr>
        </p15:guide>
        <p15:guide id="7" pos="2018" userDrawn="1">
          <p15:clr>
            <a:srgbClr val="F26B43"/>
          </p15:clr>
        </p15:guide>
        <p15:guide id="8" orient="horz" pos="5726" userDrawn="1">
          <p15:clr>
            <a:srgbClr val="F26B43"/>
          </p15:clr>
        </p15:guide>
        <p15:guide id="9" pos="2222" userDrawn="1">
          <p15:clr>
            <a:srgbClr val="F26B43"/>
          </p15:clr>
        </p15:guide>
        <p15:guide id="10" pos="610" userDrawn="1">
          <p15:clr>
            <a:srgbClr val="F26B43"/>
          </p15:clr>
        </p15:guide>
        <p15:guide id="11" orient="horz" pos="520" userDrawn="1">
          <p15:clr>
            <a:srgbClr val="F26B43"/>
          </p15:clr>
        </p15:guide>
        <p15:guide id="12" pos="1168" userDrawn="1">
          <p15:clr>
            <a:srgbClr val="F26B43"/>
          </p15:clr>
        </p15:guide>
        <p15:guide id="14" pos="2282" userDrawn="1">
          <p15:clr>
            <a:srgbClr val="F26B43"/>
          </p15:clr>
        </p15:guide>
        <p15:guide id="15" orient="horz" pos="2244" userDrawn="1">
          <p15:clr>
            <a:srgbClr val="F26B43"/>
          </p15:clr>
        </p15:guide>
        <p15:guide id="16" orient="horz" pos="1926" userDrawn="1">
          <p15:clr>
            <a:srgbClr val="F26B43"/>
          </p15:clr>
        </p15:guide>
        <p15:guide id="17" orient="horz" pos="1200" userDrawn="1">
          <p15:clr>
            <a:srgbClr val="F26B43"/>
          </p15:clr>
        </p15:guide>
        <p15:guide id="18" orient="horz" pos="2152" userDrawn="1">
          <p15:clr>
            <a:srgbClr val="F26B43"/>
          </p15:clr>
        </p15:guide>
        <p15:guide id="19" orient="horz" pos="1680" userDrawn="1">
          <p15:clr>
            <a:srgbClr val="F26B43"/>
          </p15:clr>
        </p15:guide>
        <p15:guide id="20" orient="horz" pos="1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9" y="2291517"/>
            <a:ext cx="16883628" cy="701731"/>
          </a:xfrm>
        </p:spPr>
        <p:txBody>
          <a:bodyPr/>
          <a:lstStyle/>
          <a:p>
            <a:r>
              <a:rPr lang="de-DE" dirty="0"/>
              <a:t>Beyond Infrastructure as a Service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sessions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989D05-8CEC-41E1-80E3-4EE05FEDEFC3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5510099" y="5576450"/>
            <a:ext cx="3637870" cy="1030949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849849-F456-462F-88EC-3E9A38C729F1}"/>
              </a:ext>
            </a:extLst>
          </p:cNvPr>
          <p:cNvSpPr txBox="1"/>
          <p:nvPr/>
        </p:nvSpPr>
        <p:spPr>
          <a:xfrm>
            <a:off x="4535419" y="6607399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backend=a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1DF448-8E9B-437E-AD66-A4BE8E86AC3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7969" y="5576450"/>
            <a:ext cx="3637870" cy="1030949"/>
          </a:xfrm>
          <a:prstGeom prst="straightConnector1">
            <a:avLst/>
          </a:prstGeom>
          <a:ln w="7620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5F13AC-FF09-4DD6-80CF-14202489C71C}"/>
              </a:ext>
            </a:extLst>
          </p:cNvPr>
          <p:cNvSpPr txBox="1"/>
          <p:nvPr/>
        </p:nvSpPr>
        <p:spPr>
          <a:xfrm>
            <a:off x="11811159" y="6607399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backend=b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9F6C9-AA37-41A3-8878-612DA1BF4FF1}"/>
              </a:ext>
            </a:extLst>
          </p:cNvPr>
          <p:cNvSpPr txBox="1"/>
          <p:nvPr/>
        </p:nvSpPr>
        <p:spPr>
          <a:xfrm>
            <a:off x="6484779" y="4874719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ALB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5EBF4D22-BACF-47F4-A7B7-4F0963A50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9911" y="2144922"/>
            <a:ext cx="1316116" cy="131611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6231B6-6625-4BF9-B85C-323AC3023DC2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>
            <a:off x="9147969" y="3461038"/>
            <a:ext cx="0" cy="141368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A603C4-383A-429D-ABA9-AB5D24C0D704}"/>
              </a:ext>
            </a:extLst>
          </p:cNvPr>
          <p:cNvSpPr txBox="1"/>
          <p:nvPr/>
        </p:nvSpPr>
        <p:spPr>
          <a:xfrm>
            <a:off x="9239501" y="3913630"/>
            <a:ext cx="2311757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backend=a</a:t>
            </a:r>
          </a:p>
        </p:txBody>
      </p:sp>
    </p:spTree>
    <p:extLst>
      <p:ext uri="{BB962C8B-B14F-4D97-AF65-F5344CB8AC3E}">
        <p14:creationId xmlns:p14="http://schemas.microsoft.com/office/powerpoint/2010/main" val="69400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5EBF4D22-BACF-47F4-A7B7-4F0963A50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9911" y="2144922"/>
            <a:ext cx="1316116" cy="13161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F00914-1744-4103-A220-FC29F9EDA571}"/>
              </a:ext>
            </a:extLst>
          </p:cNvPr>
          <p:cNvSpPr/>
          <p:nvPr/>
        </p:nvSpPr>
        <p:spPr>
          <a:xfrm>
            <a:off x="8917897" y="2330682"/>
            <a:ext cx="441325" cy="44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sessions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989D05-8CEC-41E1-80E3-4EE05FEDEFC3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5510099" y="5576450"/>
            <a:ext cx="3637870" cy="1030949"/>
          </a:xfrm>
          <a:prstGeom prst="straightConnector1">
            <a:avLst/>
          </a:prstGeom>
          <a:ln w="76200">
            <a:solidFill>
              <a:srgbClr val="BFBFB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849849-F456-462F-88EC-3E9A38C729F1}"/>
              </a:ext>
            </a:extLst>
          </p:cNvPr>
          <p:cNvSpPr txBox="1"/>
          <p:nvPr/>
        </p:nvSpPr>
        <p:spPr>
          <a:xfrm>
            <a:off x="4535419" y="6607399"/>
            <a:ext cx="1949360" cy="1537854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backend=a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1DF448-8E9B-437E-AD66-A4BE8E86AC3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7969" y="5576450"/>
            <a:ext cx="3637870" cy="1030949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5F13AC-FF09-4DD6-80CF-14202489C71C}"/>
              </a:ext>
            </a:extLst>
          </p:cNvPr>
          <p:cNvSpPr txBox="1"/>
          <p:nvPr/>
        </p:nvSpPr>
        <p:spPr>
          <a:xfrm>
            <a:off x="11811159" y="6607399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backend=b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9F6C9-AA37-41A3-8878-612DA1BF4FF1}"/>
              </a:ext>
            </a:extLst>
          </p:cNvPr>
          <p:cNvSpPr txBox="1"/>
          <p:nvPr/>
        </p:nvSpPr>
        <p:spPr>
          <a:xfrm>
            <a:off x="6484779" y="4874719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6231B6-6625-4BF9-B85C-323AC3023DC2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>
            <a:off x="9147969" y="3461038"/>
            <a:ext cx="0" cy="141368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A603C4-383A-429D-ABA9-AB5D24C0D704}"/>
              </a:ext>
            </a:extLst>
          </p:cNvPr>
          <p:cNvSpPr txBox="1"/>
          <p:nvPr/>
        </p:nvSpPr>
        <p:spPr>
          <a:xfrm>
            <a:off x="9239501" y="3913630"/>
            <a:ext cx="2311757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backend=a</a:t>
            </a:r>
          </a:p>
        </p:txBody>
      </p:sp>
      <p:pic>
        <p:nvPicPr>
          <p:cNvPr id="7" name="Graphic 6" descr="Sad face with solid fill">
            <a:extLst>
              <a:ext uri="{FF2B5EF4-FFF2-40B4-BE49-F238E27FC236}">
                <a16:creationId xmlns:a16="http://schemas.microsoft.com/office/drawing/2014/main" id="{5325D173-B3AE-4BA3-AB47-73E803DCA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169" y="2270560"/>
            <a:ext cx="564231" cy="5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8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Delivery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521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/Claudio Schwarz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96078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Optics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D50B506-9155-4B1A-8788-A079C16B0A80}"/>
              </a:ext>
            </a:extLst>
          </p:cNvPr>
          <p:cNvSpPr/>
          <p:nvPr/>
        </p:nvSpPr>
        <p:spPr>
          <a:xfrm>
            <a:off x="9537700" y="4870450"/>
            <a:ext cx="1949450" cy="349250"/>
          </a:xfrm>
          <a:prstGeom prst="arc">
            <a:avLst>
              <a:gd name="adj1" fmla="val 17767860"/>
              <a:gd name="adj2" fmla="val 0"/>
            </a:avLst>
          </a:prstGeom>
          <a:ln w="381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Earth globe: Americas">
            <a:extLst>
              <a:ext uri="{FF2B5EF4-FFF2-40B4-BE49-F238E27FC236}">
                <a16:creationId xmlns:a16="http://schemas.microsoft.com/office/drawing/2014/main" id="{58E9403F-73F2-4AFC-B9D1-4F55D0B4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7478" y="3124596"/>
            <a:ext cx="4040982" cy="4040982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06BF507F-23F5-4465-840C-BA9ED15AFC9E}"/>
              </a:ext>
            </a:extLst>
          </p:cNvPr>
          <p:cNvSpPr/>
          <p:nvPr/>
        </p:nvSpPr>
        <p:spPr>
          <a:xfrm>
            <a:off x="9010650" y="4881562"/>
            <a:ext cx="2476500" cy="349250"/>
          </a:xfrm>
          <a:prstGeom prst="arc">
            <a:avLst>
              <a:gd name="adj1" fmla="val 21491855"/>
              <a:gd name="adj2" fmla="val 10517463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6C79E-4560-46DA-A7BC-FED219818871}"/>
              </a:ext>
            </a:extLst>
          </p:cNvPr>
          <p:cNvSpPr txBox="1"/>
          <p:nvPr/>
        </p:nvSpPr>
        <p:spPr>
          <a:xfrm>
            <a:off x="7406947" y="2520950"/>
            <a:ext cx="3482043" cy="49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Theoretical: 113ms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54C6C-D746-4D07-BBE9-BD759E346206}"/>
              </a:ext>
            </a:extLst>
          </p:cNvPr>
          <p:cNvSpPr txBox="1"/>
          <p:nvPr/>
        </p:nvSpPr>
        <p:spPr>
          <a:xfrm>
            <a:off x="7406947" y="7270947"/>
            <a:ext cx="3304559" cy="49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Practical: ~300ms</a:t>
            </a:r>
          </a:p>
        </p:txBody>
      </p:sp>
    </p:spTree>
    <p:extLst>
      <p:ext uri="{BB962C8B-B14F-4D97-AF65-F5344CB8AC3E}">
        <p14:creationId xmlns:p14="http://schemas.microsoft.com/office/powerpoint/2010/main" val="374420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Optics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2A8052-0308-4C36-84A6-F713FA8CF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219" y="3997325"/>
            <a:ext cx="16573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BD342-6170-494C-9B49-AA7AB454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913" y="1261847"/>
            <a:ext cx="11284112" cy="7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6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BA42D4-3077-4E26-9E16-4EC4D2C68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997" y="2602010"/>
            <a:ext cx="3359944" cy="50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25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Frankfurt-London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A5638-8F95-4FEF-BE7C-4AADE4BD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768"/>
            <a:ext cx="16920738" cy="6803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B74886-02F8-426C-BE18-1245006FF5FF}"/>
              </a:ext>
            </a:extLst>
          </p:cNvPr>
          <p:cNvSpPr txBox="1"/>
          <p:nvPr/>
        </p:nvSpPr>
        <p:spPr>
          <a:xfrm>
            <a:off x="5162550" y="9340850"/>
            <a:ext cx="567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</a:rPr>
              <a:t> | Source: Alexandre </a:t>
            </a:r>
            <a:r>
              <a:rPr lang="en-US" sz="1400" dirty="0" err="1">
                <a:solidFill>
                  <a:srgbClr val="404040"/>
                </a:solidFill>
              </a:rPr>
              <a:t>Laumonier</a:t>
            </a:r>
            <a:endParaRPr 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5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D8A524-867B-4125-9FF0-A16A555B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24FCE-7FED-4BB1-92B1-1B8D57A20E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18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C4648-6E03-4F9E-852F-B5275683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595502"/>
            <a:ext cx="16937159" cy="7218298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CC505B-4B62-4D09-A054-76FD6172A70C}"/>
              </a:ext>
            </a:extLst>
          </p:cNvPr>
          <p:cNvSpPr txBox="1"/>
          <p:nvPr/>
        </p:nvSpPr>
        <p:spPr>
          <a:xfrm>
            <a:off x="5162550" y="9340850"/>
            <a:ext cx="567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</a:rPr>
              <a:t> | Source: SpaceX / starlink.com</a:t>
            </a:r>
          </a:p>
        </p:txBody>
      </p:sp>
    </p:spTree>
    <p:extLst>
      <p:ext uri="{BB962C8B-B14F-4D97-AF65-F5344CB8AC3E}">
        <p14:creationId xmlns:p14="http://schemas.microsoft.com/office/powerpoint/2010/main" val="95474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506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/Joshua Coleman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5021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Application Load Balancers</a:t>
            </a:r>
          </a:p>
          <a:p>
            <a:r>
              <a:rPr lang="de-AT" sz="2800" dirty="0"/>
              <a:t>Content Delivery Networks</a:t>
            </a:r>
          </a:p>
          <a:p>
            <a:r>
              <a:rPr lang="de-AT" sz="2800" dirty="0"/>
              <a:t>Object Storage</a:t>
            </a:r>
          </a:p>
          <a:p>
            <a:r>
              <a:rPr lang="de-AT" sz="2800" dirty="0"/>
              <a:t>Databases as a Service</a:t>
            </a:r>
          </a:p>
          <a:p>
            <a:r>
              <a:rPr lang="de-AT" sz="2800" dirty="0"/>
              <a:t>Functions as a Service</a:t>
            </a:r>
          </a:p>
          <a:p>
            <a:r>
              <a:rPr lang="de-AT" sz="2800" dirty="0"/>
              <a:t>Containers as a Service</a:t>
            </a:r>
          </a:p>
          <a:p>
            <a:r>
              <a:rPr lang="de-AT" sz="2800" dirty="0"/>
              <a:t>Stream Processing and Business Intelligence Tools</a:t>
            </a:r>
          </a:p>
          <a:p>
            <a:r>
              <a:rPr lang="de-AT" sz="2800"/>
              <a:t>Deployment Pipelines</a:t>
            </a:r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DBBE3-86D1-4D3F-9B44-DE3EBD1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39243-9897-4BFD-8968-C807FB8CC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1308" y="1800003"/>
            <a:ext cx="5533323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Parallel file access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Partial reads/writes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Locking files</a:t>
            </a:r>
          </a:p>
        </p:txBody>
      </p:sp>
    </p:spTree>
    <p:extLst>
      <p:ext uri="{BB962C8B-B14F-4D97-AF65-F5344CB8AC3E}">
        <p14:creationId xmlns:p14="http://schemas.microsoft.com/office/powerpoint/2010/main" val="2260940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DBBE3-86D1-4D3F-9B44-DE3EBD1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39243-9897-4BFD-8968-C807FB8CC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6803" y="1800003"/>
            <a:ext cx="9042333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Upload/download files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List/delete files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No consistency guarantee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Partial file operations not possible*</a:t>
            </a:r>
            <a:br>
              <a:rPr lang="en-US" dirty="0">
                <a:solidFill>
                  <a:srgbClr val="404040"/>
                </a:solidFill>
              </a:rPr>
            </a:br>
            <a:r>
              <a:rPr lang="en-US" sz="2000" dirty="0">
                <a:solidFill>
                  <a:srgbClr val="404040"/>
                </a:solidFill>
              </a:rPr>
              <a:t>* Except in a few special cases.</a:t>
            </a:r>
          </a:p>
        </p:txBody>
      </p:sp>
    </p:spTree>
    <p:extLst>
      <p:ext uri="{BB962C8B-B14F-4D97-AF65-F5344CB8AC3E}">
        <p14:creationId xmlns:p14="http://schemas.microsoft.com/office/powerpoint/2010/main" val="79346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DBBE3-86D1-4D3F-9B44-DE3EBD1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39243-9897-4BFD-8968-C807FB8CC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1123" y="1800003"/>
            <a:ext cx="8493693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Redundant by design</a:t>
            </a:r>
            <a:endParaRPr lang="en-US" sz="20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Publish files without a webserver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Object Versioning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File overwrite prevention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16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DBBE3-86D1-4D3F-9B44-DE3EBD1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39243-9897-4BFD-8968-C807FB8CC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873" y="1800003"/>
            <a:ext cx="7922193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Data stored offline (e.g. tape)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Recovery takes longer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Cheaper</a:t>
            </a:r>
          </a:p>
        </p:txBody>
      </p:sp>
    </p:spTree>
    <p:extLst>
      <p:ext uri="{BB962C8B-B14F-4D97-AF65-F5344CB8AC3E}">
        <p14:creationId xmlns:p14="http://schemas.microsoft.com/office/powerpoint/2010/main" val="2008787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as a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29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</a:rPr>
              <a:t>Source: </a:t>
            </a:r>
            <a:r>
              <a:rPr lang="en-US" sz="1400" dirty="0" err="1">
                <a:solidFill>
                  <a:srgbClr val="404040"/>
                </a:solidFill>
              </a:rPr>
              <a:t>Unsplash</a:t>
            </a:r>
            <a:r>
              <a:rPr lang="en-US" sz="1400" dirty="0">
                <a:solidFill>
                  <a:srgbClr val="404040"/>
                </a:solidFill>
              </a:rPr>
              <a:t>/Tobias Fischer under </a:t>
            </a:r>
            <a:r>
              <a:rPr lang="en-US" sz="1400" dirty="0" err="1">
                <a:solidFill>
                  <a:srgbClr val="404040"/>
                </a:solidFill>
              </a:rPr>
              <a:t>Unsplash</a:t>
            </a:r>
            <a:r>
              <a:rPr lang="en-US" sz="1400" dirty="0">
                <a:solidFill>
                  <a:srgbClr val="404040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6232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DBaaS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53AB3-40BE-423E-B587-1649090B2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6688" y="1800003"/>
            <a:ext cx="10882563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Highly standardized across cloud providers.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Providers take care of the hard parts</a:t>
            </a:r>
          </a:p>
        </p:txBody>
      </p:sp>
    </p:spTree>
    <p:extLst>
      <p:ext uri="{BB962C8B-B14F-4D97-AF65-F5344CB8AC3E}">
        <p14:creationId xmlns:p14="http://schemas.microsoft.com/office/powerpoint/2010/main" val="1145820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53AB3-40BE-423E-B587-1649090B2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6688" y="1800003"/>
            <a:ext cx="11472352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Atomicity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 transactions are all-or-nothing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Consistency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 data is up to date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Isolation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transactions don’t affect each other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Durability</a:t>
            </a:r>
            <a:r>
              <a:rPr lang="en-US" dirty="0">
                <a:solidFill>
                  <a:srgbClr val="404040"/>
                </a:solidFill>
              </a:rPr>
              <a:t>: transactions are not lost</a:t>
            </a:r>
          </a:p>
        </p:txBody>
      </p:sp>
    </p:spTree>
    <p:extLst>
      <p:ext uri="{BB962C8B-B14F-4D97-AF65-F5344CB8AC3E}">
        <p14:creationId xmlns:p14="http://schemas.microsoft.com/office/powerpoint/2010/main" val="3552875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53AB3-40BE-423E-B587-1649090B2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6688" y="1800003"/>
            <a:ext cx="11472352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Basic Availability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 always available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Soft-state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 data can be non-consistent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Eventual consistency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transactions can be lost</a:t>
            </a:r>
          </a:p>
        </p:txBody>
      </p:sp>
    </p:spTree>
    <p:extLst>
      <p:ext uri="{BB962C8B-B14F-4D97-AF65-F5344CB8AC3E}">
        <p14:creationId xmlns:p14="http://schemas.microsoft.com/office/powerpoint/2010/main" val="81272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5A21E9-1F63-4E72-80BC-4DAEC2DB159A}"/>
              </a:ext>
            </a:extLst>
          </p:cNvPr>
          <p:cNvCxnSpPr>
            <a:cxnSpLocks/>
            <a:stCxn id="8" idx="3"/>
            <a:endCxn id="18" idx="2"/>
          </p:cNvCxnSpPr>
          <p:nvPr/>
        </p:nvCxnSpPr>
        <p:spPr>
          <a:xfrm>
            <a:off x="9598733" y="6980600"/>
            <a:ext cx="2434123" cy="2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01D748-45E9-4C44-AC20-CA1A0669F341}"/>
              </a:ext>
            </a:extLst>
          </p:cNvPr>
          <p:cNvCxnSpPr>
            <a:cxnSpLocks/>
            <a:stCxn id="14" idx="5"/>
            <a:endCxn id="18" idx="1"/>
          </p:cNvCxnSpPr>
          <p:nvPr/>
        </p:nvCxnSpPr>
        <p:spPr>
          <a:xfrm>
            <a:off x="9615876" y="3541355"/>
            <a:ext cx="2610793" cy="2971340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5A4FFB-4C5A-4C7F-B78E-FD6272E43448}"/>
              </a:ext>
            </a:extLst>
          </p:cNvPr>
          <p:cNvCxnSpPr>
            <a:stCxn id="14" idx="3"/>
            <a:endCxn id="16" idx="7"/>
          </p:cNvCxnSpPr>
          <p:nvPr/>
        </p:nvCxnSpPr>
        <p:spPr>
          <a:xfrm flipH="1">
            <a:off x="5848039" y="3541355"/>
            <a:ext cx="2832024" cy="2971339"/>
          </a:xfrm>
          <a:prstGeom prst="line">
            <a:avLst/>
          </a:prstGeom>
          <a:ln w="762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CAP-theorem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529B8-4492-4BC9-A180-AD2F70FCEAAF}"/>
              </a:ext>
            </a:extLst>
          </p:cNvPr>
          <p:cNvSpPr txBox="1"/>
          <p:nvPr/>
        </p:nvSpPr>
        <p:spPr>
          <a:xfrm>
            <a:off x="8660731" y="2411729"/>
            <a:ext cx="50385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18800"/>
                </a:solidFill>
              </a:rPr>
              <a:t>C</a:t>
            </a:r>
            <a:r>
              <a:rPr lang="en-US" dirty="0"/>
              <a:t>    </a:t>
            </a:r>
            <a:r>
              <a:rPr lang="en-US" sz="5400" dirty="0" err="1"/>
              <a:t>onsistency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D28B62-34C1-4F48-9183-9A1F5FF8B86D}"/>
              </a:ext>
            </a:extLst>
          </p:cNvPr>
          <p:cNvSpPr/>
          <p:nvPr/>
        </p:nvSpPr>
        <p:spPr>
          <a:xfrm>
            <a:off x="8486250" y="2411729"/>
            <a:ext cx="1323439" cy="1323439"/>
          </a:xfrm>
          <a:prstGeom prst="ellipse">
            <a:avLst/>
          </a:prstGeom>
          <a:noFill/>
          <a:ln w="76200">
            <a:solidFill>
              <a:srgbClr val="005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701BD-7617-4E8B-9344-93095BF3C01E}"/>
              </a:ext>
            </a:extLst>
          </p:cNvPr>
          <p:cNvSpPr txBox="1"/>
          <p:nvPr/>
        </p:nvSpPr>
        <p:spPr>
          <a:xfrm>
            <a:off x="4945793" y="6318880"/>
            <a:ext cx="46529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18800"/>
                </a:solidFill>
              </a:rPr>
              <a:t>A</a:t>
            </a:r>
            <a:r>
              <a:rPr lang="en-US" dirty="0"/>
              <a:t>    </a:t>
            </a:r>
            <a:r>
              <a:rPr lang="en-US" sz="5400" dirty="0" err="1"/>
              <a:t>vailability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BF54EF-0A8C-41E8-917A-DE24C139A55F}"/>
              </a:ext>
            </a:extLst>
          </p:cNvPr>
          <p:cNvSpPr/>
          <p:nvPr/>
        </p:nvSpPr>
        <p:spPr>
          <a:xfrm>
            <a:off x="4718413" y="6318881"/>
            <a:ext cx="1323439" cy="1323439"/>
          </a:xfrm>
          <a:prstGeom prst="ellipse">
            <a:avLst/>
          </a:prstGeom>
          <a:noFill/>
          <a:ln w="76200">
            <a:solidFill>
              <a:srgbClr val="005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7C267-85A8-416F-85FA-DBF5F015DE71}"/>
              </a:ext>
            </a:extLst>
          </p:cNvPr>
          <p:cNvSpPr txBox="1"/>
          <p:nvPr/>
        </p:nvSpPr>
        <p:spPr>
          <a:xfrm>
            <a:off x="12345528" y="6330310"/>
            <a:ext cx="3875420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18800"/>
                </a:solidFill>
              </a:rPr>
              <a:t>P</a:t>
            </a:r>
            <a:r>
              <a:rPr lang="en-US" dirty="0"/>
              <a:t>    </a:t>
            </a:r>
            <a:r>
              <a:rPr lang="en-US" sz="5400" dirty="0" err="1"/>
              <a:t>artition</a:t>
            </a:r>
            <a:br>
              <a:rPr lang="en-US" sz="5400" dirty="0"/>
            </a:br>
            <a:r>
              <a:rPr lang="en-US" sz="5400" dirty="0"/>
              <a:t> tolerance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33A1C7-2ECA-474A-AF47-E0976D8A5562}"/>
              </a:ext>
            </a:extLst>
          </p:cNvPr>
          <p:cNvSpPr/>
          <p:nvPr/>
        </p:nvSpPr>
        <p:spPr>
          <a:xfrm>
            <a:off x="12032856" y="6318882"/>
            <a:ext cx="1323439" cy="1323439"/>
          </a:xfrm>
          <a:prstGeom prst="ellipse">
            <a:avLst/>
          </a:prstGeom>
          <a:noFill/>
          <a:ln w="76200">
            <a:solidFill>
              <a:srgbClr val="005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4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/ SQL databases (RDBMS)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CD6F4F-9837-4064-8470-B2B3D2190BC3}"/>
              </a:ext>
            </a:extLst>
          </p:cNvPr>
          <p:cNvGrpSpPr/>
          <p:nvPr/>
        </p:nvGrpSpPr>
        <p:grpSpPr>
          <a:xfrm>
            <a:off x="7987137" y="4850057"/>
            <a:ext cx="2316324" cy="943642"/>
            <a:chOff x="7987137" y="4850057"/>
            <a:chExt cx="2316324" cy="943642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5289E209-A4C7-4635-8C17-9055DE23CBB8}"/>
                </a:ext>
              </a:extLst>
            </p:cNvPr>
            <p:cNvCxnSpPr>
              <a:stCxn id="22" idx="1"/>
            </p:cNvCxnSpPr>
            <p:nvPr/>
          </p:nvCxnSpPr>
          <p:spPr>
            <a:xfrm rot="10800000">
              <a:off x="7992477" y="5006715"/>
              <a:ext cx="2310984" cy="786984"/>
            </a:xfrm>
            <a:prstGeom prst="bentConnector3">
              <a:avLst/>
            </a:prstGeom>
            <a:ln w="76200">
              <a:solidFill>
                <a:srgbClr val="F188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82C22B-5581-4524-A7F4-E572FC8C991E}"/>
                </a:ext>
              </a:extLst>
            </p:cNvPr>
            <p:cNvCxnSpPr/>
            <p:nvPr/>
          </p:nvCxnSpPr>
          <p:spPr>
            <a:xfrm flipH="1" flipV="1">
              <a:off x="7992476" y="4850057"/>
              <a:ext cx="156658" cy="156658"/>
            </a:xfrm>
            <a:prstGeom prst="line">
              <a:avLst/>
            </a:prstGeom>
            <a:ln w="76200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A635DF-1358-47D2-807B-393B519DC2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37" y="5010973"/>
              <a:ext cx="161997" cy="152400"/>
            </a:xfrm>
            <a:prstGeom prst="line">
              <a:avLst/>
            </a:prstGeom>
            <a:ln w="76200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FC30F8-BFA1-4B37-B16B-A414D1DC8EFD}"/>
              </a:ext>
            </a:extLst>
          </p:cNvPr>
          <p:cNvGrpSpPr/>
          <p:nvPr/>
        </p:nvGrpSpPr>
        <p:grpSpPr>
          <a:xfrm>
            <a:off x="3660320" y="3642610"/>
            <a:ext cx="4332158" cy="3222886"/>
            <a:chOff x="2803160" y="3642610"/>
            <a:chExt cx="4332158" cy="3222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8176B8-44C1-4E3B-8934-0484ACDFD8E3}"/>
                </a:ext>
              </a:extLst>
            </p:cNvPr>
            <p:cNvSpPr txBox="1"/>
            <p:nvPr/>
          </p:nvSpPr>
          <p:spPr>
            <a:xfrm>
              <a:off x="2803161" y="3642610"/>
              <a:ext cx="4332157" cy="1079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5596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/>
                <a:t>articles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038185-19FB-4A7A-A1CC-EDBE6DA6CCBF}"/>
                </a:ext>
              </a:extLst>
            </p:cNvPr>
            <p:cNvSpPr txBox="1"/>
            <p:nvPr/>
          </p:nvSpPr>
          <p:spPr>
            <a:xfrm>
              <a:off x="2803160" y="4721902"/>
              <a:ext cx="4332157" cy="21435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5596"/>
              </a:solidFill>
            </a:ln>
          </p:spPr>
          <p:txBody>
            <a:bodyPr wrap="square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/>
                <a:t> id INT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/>
                <a:t> title VARCHAR(255)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/>
                <a:t> text MEDIUMTEXT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02AC61-E82C-4939-AC0D-F7E9EE9F92F9}"/>
              </a:ext>
            </a:extLst>
          </p:cNvPr>
          <p:cNvGrpSpPr/>
          <p:nvPr/>
        </p:nvGrpSpPr>
        <p:grpSpPr>
          <a:xfrm>
            <a:off x="10303461" y="3642610"/>
            <a:ext cx="4332158" cy="3222886"/>
            <a:chOff x="2803160" y="3642610"/>
            <a:chExt cx="4332158" cy="3222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1D387B-5CF3-48D5-B89C-CD69234BDF75}"/>
                </a:ext>
              </a:extLst>
            </p:cNvPr>
            <p:cNvSpPr txBox="1"/>
            <p:nvPr/>
          </p:nvSpPr>
          <p:spPr>
            <a:xfrm>
              <a:off x="2803160" y="4721902"/>
              <a:ext cx="4332157" cy="21435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5596"/>
              </a:solidFill>
            </a:ln>
          </p:spPr>
          <p:txBody>
            <a:bodyPr wrap="square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/>
                <a:t> id INT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/>
                <a:t> </a:t>
              </a:r>
              <a:r>
                <a:rPr lang="en-US" sz="2800" dirty="0" err="1"/>
                <a:t>article_id</a:t>
              </a:r>
              <a:r>
                <a:rPr lang="en-US" sz="2800" dirty="0"/>
                <a:t> INT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/>
                <a:t> text MEDIUMTEXT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C18154-8782-4144-8087-6CE5FCE8BB50}"/>
                </a:ext>
              </a:extLst>
            </p:cNvPr>
            <p:cNvSpPr txBox="1"/>
            <p:nvPr/>
          </p:nvSpPr>
          <p:spPr>
            <a:xfrm>
              <a:off x="2803161" y="3642610"/>
              <a:ext cx="4332157" cy="1079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5596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/>
                <a:t>comments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2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4F043-50B5-4644-BEEE-E011E7BB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IaaS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7A291-C53B-4BAD-8869-D187B9EEA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5291" y="1800003"/>
            <a:ext cx="8125357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PaaS:</a:t>
            </a: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Platform as a Service</a:t>
            </a:r>
          </a:p>
        </p:txBody>
      </p:sp>
    </p:spTree>
    <p:extLst>
      <p:ext uri="{BB962C8B-B14F-4D97-AF65-F5344CB8AC3E}">
        <p14:creationId xmlns:p14="http://schemas.microsoft.com/office/powerpoint/2010/main" val="1429215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stores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24C28-057B-4D67-AA37-E135EF2FB6A8}"/>
              </a:ext>
            </a:extLst>
          </p:cNvPr>
          <p:cNvSpPr txBox="1"/>
          <p:nvPr/>
        </p:nvSpPr>
        <p:spPr>
          <a:xfrm>
            <a:off x="6594732" y="1474632"/>
            <a:ext cx="5106474" cy="7534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250000"/>
              </a:lnSpc>
            </a:pPr>
            <a:r>
              <a:rPr lang="en-US" dirty="0">
                <a:solidFill>
                  <a:srgbClr val="F18800"/>
                </a:solidFill>
              </a:rPr>
              <a:t>foo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ZGdzZmdoZmdqZc2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rgbClr val="F18800"/>
                </a:solidFill>
              </a:rPr>
              <a:t>bar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GpnaGpoZ2ZqaGdqZ</a:t>
            </a:r>
          </a:p>
          <a:p>
            <a:pPr>
              <a:lnSpc>
                <a:spcPct val="250000"/>
              </a:lnSpc>
            </a:pPr>
            <a:r>
              <a:rPr lang="en-US" dirty="0" err="1">
                <a:solidFill>
                  <a:srgbClr val="F18800"/>
                </a:solidFill>
              </a:rPr>
              <a:t>baz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mpqaGdma2hqZmxn</a:t>
            </a:r>
          </a:p>
        </p:txBody>
      </p:sp>
    </p:spTree>
    <p:extLst>
      <p:ext uri="{BB962C8B-B14F-4D97-AF65-F5344CB8AC3E}">
        <p14:creationId xmlns:p14="http://schemas.microsoft.com/office/powerpoint/2010/main" val="920047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24C28-057B-4D67-AA37-E135EF2FB6A8}"/>
              </a:ext>
            </a:extLst>
          </p:cNvPr>
          <p:cNvSpPr txBox="1"/>
          <p:nvPr/>
        </p:nvSpPr>
        <p:spPr>
          <a:xfrm>
            <a:off x="1646025" y="1474632"/>
            <a:ext cx="15003888" cy="7534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250000"/>
              </a:lnSpc>
            </a:pPr>
            <a:r>
              <a:rPr lang="en-US" dirty="0">
                <a:solidFill>
                  <a:srgbClr val="F18800"/>
                </a:solidFill>
              </a:rPr>
              <a:t>foo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 {"text": "How do you comfort a JavaScript bug? You console it."}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rgbClr val="F18800"/>
                </a:solidFill>
              </a:rPr>
              <a:t>bar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 {"text": "Why did the developer go broke? Because he used up all his cache!"}</a:t>
            </a:r>
          </a:p>
          <a:p>
            <a:pPr>
              <a:lnSpc>
                <a:spcPct val="250000"/>
              </a:lnSpc>
            </a:pPr>
            <a:r>
              <a:rPr lang="en-US" dirty="0" err="1">
                <a:solidFill>
                  <a:srgbClr val="F18800"/>
                </a:solidFill>
              </a:rPr>
              <a:t>baz</a:t>
            </a:r>
            <a:r>
              <a:rPr lang="en-US" dirty="0">
                <a:solidFill>
                  <a:srgbClr val="404040"/>
                </a:solidFill>
              </a:rPr>
              <a:t>:</a:t>
            </a:r>
            <a:r>
              <a:rPr lang="en-US" dirty="0"/>
              <a:t>	 {"text": "Why did the C# developer fall asleep? Because he didn't like Java."}</a:t>
            </a:r>
          </a:p>
        </p:txBody>
      </p:sp>
    </p:spTree>
    <p:extLst>
      <p:ext uri="{BB962C8B-B14F-4D97-AF65-F5344CB8AC3E}">
        <p14:creationId xmlns:p14="http://schemas.microsoft.com/office/powerpoint/2010/main" val="1789627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 Databases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5FEB0C-EEA5-444E-A95B-A6148327F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166" y="1808820"/>
            <a:ext cx="10565606" cy="71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8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BBC6C-78F0-41A7-85EC-89798500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92B5C9B9-3309-4ABF-9142-76DFC3C1252E}"/>
              </a:ext>
            </a:extLst>
          </p:cNvPr>
          <p:cNvGrpSpPr/>
          <p:nvPr/>
        </p:nvGrpSpPr>
        <p:grpSpPr>
          <a:xfrm>
            <a:off x="6318059" y="2636729"/>
            <a:ext cx="5659820" cy="5016717"/>
            <a:chOff x="6407239" y="3216893"/>
            <a:chExt cx="5659820" cy="50167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2173D4-C076-4CE8-AF0E-B5B20EC3B5B9}"/>
                </a:ext>
              </a:extLst>
            </p:cNvPr>
            <p:cNvSpPr/>
            <p:nvPr/>
          </p:nvSpPr>
          <p:spPr>
            <a:xfrm>
              <a:off x="6407239" y="4858525"/>
              <a:ext cx="1120462" cy="1120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26567-8AAF-4A26-888C-8BBC072EBF19}"/>
                </a:ext>
              </a:extLst>
            </p:cNvPr>
            <p:cNvSpPr txBox="1"/>
            <p:nvPr/>
          </p:nvSpPr>
          <p:spPr>
            <a:xfrm>
              <a:off x="6452808" y="5118674"/>
              <a:ext cx="112046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Id:       1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Name:  Alice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Age:     18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13B9291-3E2D-4B2E-8832-4DC3746B693C}"/>
                </a:ext>
              </a:extLst>
            </p:cNvPr>
            <p:cNvSpPr/>
            <p:nvPr/>
          </p:nvSpPr>
          <p:spPr>
            <a:xfrm>
              <a:off x="10783911" y="3216893"/>
              <a:ext cx="1120462" cy="1120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4D2E0C2-CA87-455D-B5CD-75995A1058D1}"/>
                </a:ext>
              </a:extLst>
            </p:cNvPr>
            <p:cNvSpPr/>
            <p:nvPr/>
          </p:nvSpPr>
          <p:spPr>
            <a:xfrm>
              <a:off x="9237850" y="6406135"/>
              <a:ext cx="1120462" cy="1120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6FE41E-9329-4116-B10B-D75952A5A9C4}"/>
                </a:ext>
              </a:extLst>
            </p:cNvPr>
            <p:cNvSpPr txBox="1"/>
            <p:nvPr/>
          </p:nvSpPr>
          <p:spPr>
            <a:xfrm>
              <a:off x="10839228" y="3477042"/>
              <a:ext cx="112046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Id:       2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Name:  Bob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Age:     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4B9BD1-3474-42F0-8B8A-D46C0A3F5AE2}"/>
                </a:ext>
              </a:extLst>
            </p:cNvPr>
            <p:cNvSpPr txBox="1"/>
            <p:nvPr/>
          </p:nvSpPr>
          <p:spPr>
            <a:xfrm>
              <a:off x="9237848" y="6671940"/>
              <a:ext cx="112046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Id:      3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Type:  Group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Name: Chess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176E491F-E490-4C8A-A8D4-DDAD2F2F7390}"/>
                </a:ext>
              </a:extLst>
            </p:cNvPr>
            <p:cNvCxnSpPr>
              <a:cxnSpLocks/>
              <a:stCxn id="6" idx="7"/>
              <a:endCxn id="8" idx="2"/>
            </p:cNvCxnSpPr>
            <p:nvPr/>
          </p:nvCxnSpPr>
          <p:spPr>
            <a:xfrm rot="5400000" flipH="1" flipV="1">
              <a:off x="8451018" y="2689720"/>
              <a:ext cx="1245489" cy="3420298"/>
            </a:xfrm>
            <a:prstGeom prst="curvedConnector2">
              <a:avLst/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18">
              <a:extLst>
                <a:ext uri="{FF2B5EF4-FFF2-40B4-BE49-F238E27FC236}">
                  <a16:creationId xmlns:a16="http://schemas.microsoft.com/office/drawing/2014/main" id="{75CECF3F-161C-4E78-9B9C-40894935E369}"/>
                </a:ext>
              </a:extLst>
            </p:cNvPr>
            <p:cNvCxnSpPr>
              <a:cxnSpLocks/>
              <a:stCxn id="8" idx="3"/>
              <a:endCxn id="6" idx="6"/>
            </p:cNvCxnSpPr>
            <p:nvPr/>
          </p:nvCxnSpPr>
          <p:spPr>
            <a:xfrm rot="5400000">
              <a:off x="8615106" y="3085862"/>
              <a:ext cx="1245489" cy="3420298"/>
            </a:xfrm>
            <a:prstGeom prst="curvedConnector2">
              <a:avLst/>
            </a:prstGeom>
            <a:ln w="38100">
              <a:solidFill>
                <a:srgbClr val="F188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18">
              <a:extLst>
                <a:ext uri="{FF2B5EF4-FFF2-40B4-BE49-F238E27FC236}">
                  <a16:creationId xmlns:a16="http://schemas.microsoft.com/office/drawing/2014/main" id="{D116E9B5-5E46-4DCA-9C24-BFDBC5D96137}"/>
                </a:ext>
              </a:extLst>
            </p:cNvPr>
            <p:cNvCxnSpPr>
              <a:cxnSpLocks/>
              <a:stCxn id="8" idx="4"/>
              <a:endCxn id="10" idx="7"/>
            </p:cNvCxnSpPr>
            <p:nvPr/>
          </p:nvCxnSpPr>
          <p:spPr>
            <a:xfrm rot="5400000">
              <a:off x="9652749" y="4878830"/>
              <a:ext cx="2232868" cy="114991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A2BB0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18">
              <a:extLst>
                <a:ext uri="{FF2B5EF4-FFF2-40B4-BE49-F238E27FC236}">
                  <a16:creationId xmlns:a16="http://schemas.microsoft.com/office/drawing/2014/main" id="{FFE71DE9-475B-4136-A162-D1C78232AACC}"/>
                </a:ext>
              </a:extLst>
            </p:cNvPr>
            <p:cNvCxnSpPr>
              <a:cxnSpLocks/>
              <a:stCxn id="14" idx="3"/>
              <a:endCxn id="8" idx="5"/>
            </p:cNvCxnSpPr>
            <p:nvPr/>
          </p:nvCxnSpPr>
          <p:spPr>
            <a:xfrm flipV="1">
              <a:off x="10358310" y="4173267"/>
              <a:ext cx="1381975" cy="2798755"/>
            </a:xfrm>
            <a:prstGeom prst="curvedConnector2">
              <a:avLst/>
            </a:prstGeom>
            <a:ln w="38100">
              <a:solidFill>
                <a:srgbClr val="A2BB0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18">
              <a:extLst>
                <a:ext uri="{FF2B5EF4-FFF2-40B4-BE49-F238E27FC236}">
                  <a16:creationId xmlns:a16="http://schemas.microsoft.com/office/drawing/2014/main" id="{B0F5FB1E-7FE2-48EF-96FB-2AA1F866F7CA}"/>
                </a:ext>
              </a:extLst>
            </p:cNvPr>
            <p:cNvCxnSpPr>
              <a:cxnSpLocks/>
              <a:stCxn id="6" idx="4"/>
              <a:endCxn id="10" idx="3"/>
            </p:cNvCxnSpPr>
            <p:nvPr/>
          </p:nvCxnSpPr>
          <p:spPr>
            <a:xfrm rot="16200000" flipH="1">
              <a:off x="7492943" y="5453514"/>
              <a:ext cx="1383522" cy="2434468"/>
            </a:xfrm>
            <a:prstGeom prst="curvedConnector3">
              <a:avLst>
                <a:gd name="adj1" fmla="val 128383"/>
              </a:avLst>
            </a:prstGeom>
            <a:ln w="38100">
              <a:solidFill>
                <a:srgbClr val="A2BB0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18">
              <a:extLst>
                <a:ext uri="{FF2B5EF4-FFF2-40B4-BE49-F238E27FC236}">
                  <a16:creationId xmlns:a16="http://schemas.microsoft.com/office/drawing/2014/main" id="{9A0AF7F2-3ECF-41B7-BBA1-05A90B6671E3}"/>
                </a:ext>
              </a:extLst>
            </p:cNvPr>
            <p:cNvCxnSpPr>
              <a:cxnSpLocks/>
              <a:stCxn id="10" idx="2"/>
              <a:endCxn id="6" idx="5"/>
            </p:cNvCxnSpPr>
            <p:nvPr/>
          </p:nvCxnSpPr>
          <p:spPr>
            <a:xfrm rot="10800000">
              <a:off x="7363614" y="5814900"/>
              <a:ext cx="1874237" cy="1151467"/>
            </a:xfrm>
            <a:prstGeom prst="curvedConnector2">
              <a:avLst/>
            </a:prstGeom>
            <a:ln w="38100">
              <a:solidFill>
                <a:srgbClr val="A2BB0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4E2152AB-D814-474B-97EF-625650A438BB}"/>
                </a:ext>
              </a:extLst>
            </p:cNvPr>
            <p:cNvSpPr txBox="1"/>
            <p:nvPr/>
          </p:nvSpPr>
          <p:spPr>
            <a:xfrm rot="20824511">
              <a:off x="8157449" y="3380997"/>
              <a:ext cx="171270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100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knows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Since:	2001-10-30</a:t>
              </a:r>
            </a:p>
          </p:txBody>
        </p: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7345CF38-4CCB-45C2-B2B6-FEDC0F04792C}"/>
                </a:ext>
              </a:extLst>
            </p:cNvPr>
            <p:cNvSpPr txBox="1"/>
            <p:nvPr/>
          </p:nvSpPr>
          <p:spPr>
            <a:xfrm rot="20599239">
              <a:off x="8604914" y="4512028"/>
              <a:ext cx="1664511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101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knows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Since:	2001-10-30</a:t>
              </a:r>
            </a:p>
          </p:txBody>
        </p:sp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D9B526E7-9B78-4A72-93D2-40F4AA13E70D}"/>
                </a:ext>
              </a:extLst>
            </p:cNvPr>
            <p:cNvSpPr txBox="1"/>
            <p:nvPr/>
          </p:nvSpPr>
          <p:spPr>
            <a:xfrm rot="18545517">
              <a:off x="9466715" y="5117316"/>
              <a:ext cx="166787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105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</a:t>
              </a:r>
              <a:r>
                <a:rPr lang="en-US" sz="1050" dirty="0" err="1"/>
                <a:t>is_member</a:t>
              </a:r>
              <a:endParaRPr lang="en-US" sz="1050" dirty="0"/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Since:	2011-02-14</a:t>
              </a:r>
            </a:p>
          </p:txBody>
        </p:sp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830205FE-0538-4DF9-948D-74F7B1BCAC04}"/>
                </a:ext>
              </a:extLst>
            </p:cNvPr>
            <p:cNvSpPr txBox="1"/>
            <p:nvPr/>
          </p:nvSpPr>
          <p:spPr>
            <a:xfrm rot="17717978">
              <a:off x="11025374" y="5556860"/>
              <a:ext cx="16678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104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members</a:t>
              </a: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E7D8AC4B-E286-42D3-97DD-D1DC320AEEE0}"/>
                </a:ext>
              </a:extLst>
            </p:cNvPr>
            <p:cNvSpPr txBox="1"/>
            <p:nvPr/>
          </p:nvSpPr>
          <p:spPr>
            <a:xfrm rot="1490958">
              <a:off x="7600970" y="6344649"/>
              <a:ext cx="16678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103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members</a:t>
              </a: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8E174E82-F6E3-44D2-9641-64569297E3FB}"/>
                </a:ext>
              </a:extLst>
            </p:cNvPr>
            <p:cNvSpPr txBox="1"/>
            <p:nvPr/>
          </p:nvSpPr>
          <p:spPr>
            <a:xfrm rot="1490958">
              <a:off x="6905007" y="7656529"/>
              <a:ext cx="166787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40080" algn="l"/>
                </a:tabLst>
              </a:pPr>
              <a:r>
                <a:rPr lang="en-US" sz="1050" dirty="0"/>
                <a:t>Id:	102</a:t>
              </a:r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Label:	</a:t>
              </a:r>
              <a:r>
                <a:rPr lang="en-US" sz="1050" dirty="0" err="1"/>
                <a:t>is_member</a:t>
              </a:r>
              <a:endParaRPr lang="en-US" sz="1050" dirty="0"/>
            </a:p>
            <a:p>
              <a:pPr>
                <a:tabLst>
                  <a:tab pos="640080" algn="l"/>
                </a:tabLst>
              </a:pPr>
              <a:r>
                <a:rPr lang="en-US" sz="1050" dirty="0"/>
                <a:t>Since:	2005-07-01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5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a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030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/Luca Bravo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75615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42DEA4-3822-4D5E-937F-2DC3E774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FaaS</a:t>
            </a: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88706E-816E-482B-852F-7AC5E988B3BD}"/>
              </a:ext>
            </a:extLst>
          </p:cNvPr>
          <p:cNvGrpSpPr/>
          <p:nvPr/>
        </p:nvGrpSpPr>
        <p:grpSpPr>
          <a:xfrm>
            <a:off x="2957494" y="3521960"/>
            <a:ext cx="12380950" cy="3246255"/>
            <a:chOff x="2713939" y="2443277"/>
            <a:chExt cx="12380950" cy="32462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379F47-938B-4A55-A435-58AFCF2D1E66}"/>
                </a:ext>
              </a:extLst>
            </p:cNvPr>
            <p:cNvSpPr txBox="1"/>
            <p:nvPr/>
          </p:nvSpPr>
          <p:spPr>
            <a:xfrm>
              <a:off x="2713939" y="2443277"/>
              <a:ext cx="1048364" cy="498278"/>
            </a:xfrm>
            <a:prstGeom prst="rect">
              <a:avLst/>
            </a:prstGeom>
            <a:noFill/>
            <a:ln w="28575">
              <a:solidFill>
                <a:srgbClr val="F18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HTTP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9CB3BD-A742-416D-AB71-FBEE6EAEC6CE}"/>
                </a:ext>
              </a:extLst>
            </p:cNvPr>
            <p:cNvSpPr txBox="1"/>
            <p:nvPr/>
          </p:nvSpPr>
          <p:spPr>
            <a:xfrm>
              <a:off x="2713939" y="3794182"/>
              <a:ext cx="2858475" cy="498278"/>
            </a:xfrm>
            <a:prstGeom prst="rect">
              <a:avLst/>
            </a:prstGeom>
            <a:noFill/>
            <a:ln w="28575">
              <a:solidFill>
                <a:srgbClr val="F18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 Message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BF20B2-9270-4AB8-8B0D-0847235162CC}"/>
                </a:ext>
              </a:extLst>
            </p:cNvPr>
            <p:cNvSpPr txBox="1"/>
            <p:nvPr/>
          </p:nvSpPr>
          <p:spPr>
            <a:xfrm>
              <a:off x="2713939" y="5145087"/>
              <a:ext cx="1363515" cy="498278"/>
            </a:xfrm>
            <a:prstGeom prst="rect">
              <a:avLst/>
            </a:prstGeom>
            <a:noFill/>
            <a:ln w="28575">
              <a:solidFill>
                <a:srgbClr val="F18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F309A-EE86-4B2D-831D-BB7775546974}"/>
                </a:ext>
              </a:extLst>
            </p:cNvPr>
            <p:cNvSpPr txBox="1"/>
            <p:nvPr/>
          </p:nvSpPr>
          <p:spPr>
            <a:xfrm>
              <a:off x="8165523" y="3819704"/>
              <a:ext cx="1623868" cy="498278"/>
            </a:xfrm>
            <a:prstGeom prst="rect">
              <a:avLst/>
            </a:prstGeom>
            <a:noFill/>
            <a:ln w="28575">
              <a:solidFill>
                <a:srgbClr val="4E89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7EA97E-1991-4F8D-9B82-4F535AF1515C}"/>
                </a:ext>
              </a:extLst>
            </p:cNvPr>
            <p:cNvSpPr txBox="1"/>
            <p:nvPr/>
          </p:nvSpPr>
          <p:spPr>
            <a:xfrm>
              <a:off x="12382500" y="2448154"/>
              <a:ext cx="1810111" cy="498278"/>
            </a:xfrm>
            <a:prstGeom prst="rect">
              <a:avLst/>
            </a:prstGeom>
            <a:noFill/>
            <a:ln w="28575">
              <a:solidFill>
                <a:srgbClr val="A2BB0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Database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23A457-083E-48C5-9853-B9FEA38F9DDD}"/>
                </a:ext>
              </a:extLst>
            </p:cNvPr>
            <p:cNvSpPr txBox="1"/>
            <p:nvPr/>
          </p:nvSpPr>
          <p:spPr>
            <a:xfrm>
              <a:off x="12382501" y="3819704"/>
              <a:ext cx="2712388" cy="498278"/>
            </a:xfrm>
            <a:prstGeom prst="rect">
              <a:avLst/>
            </a:prstGeom>
            <a:noFill/>
            <a:ln w="28575">
              <a:solidFill>
                <a:srgbClr val="A2BB0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 Storage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5AEB09-8ABF-4985-9355-C59F7F43506D}"/>
                </a:ext>
              </a:extLst>
            </p:cNvPr>
            <p:cNvSpPr txBox="1"/>
            <p:nvPr/>
          </p:nvSpPr>
          <p:spPr>
            <a:xfrm>
              <a:off x="12382500" y="5191254"/>
              <a:ext cx="1363515" cy="498278"/>
            </a:xfrm>
            <a:prstGeom prst="rect">
              <a:avLst/>
            </a:prstGeom>
            <a:noFill/>
            <a:ln w="28575">
              <a:solidFill>
                <a:srgbClr val="A2BB0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3CCD552-7D40-4DA0-91B3-638BD0052518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>
              <a:off x="3762303" y="2692416"/>
              <a:ext cx="4403220" cy="1376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C448A6-A21E-495B-8E2D-A5308FF01EBB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5572414" y="4043321"/>
              <a:ext cx="2593109" cy="25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15F7B6B-010E-419E-99A8-513921A0F811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4077454" y="4068843"/>
              <a:ext cx="4088069" cy="1325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A176D7F-1363-4242-95C3-1E1F3C881828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 flipV="1">
              <a:off x="9789391" y="2697293"/>
              <a:ext cx="2593109" cy="1371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CCEEE8B-CCA8-48FA-85A4-48B92646C097}"/>
                </a:ext>
              </a:extLst>
            </p:cNvPr>
            <p:cNvCxnSpPr>
              <a:cxnSpLocks/>
              <a:stCxn id="11" idx="3"/>
              <a:endCxn id="15" idx="1"/>
            </p:cNvCxnSpPr>
            <p:nvPr/>
          </p:nvCxnSpPr>
          <p:spPr>
            <a:xfrm>
              <a:off x="9789391" y="4068843"/>
              <a:ext cx="2593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867F1A-32F1-4E3D-A5BF-614470544A50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>
              <a:off x="9789391" y="4068843"/>
              <a:ext cx="2593109" cy="1371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409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as a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142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Chuttersnap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933590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992B24-EC3B-4B3D-9146-CF35D798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9" name="Graphic 8" descr="Present">
            <a:extLst>
              <a:ext uri="{FF2B5EF4-FFF2-40B4-BE49-F238E27FC236}">
                <a16:creationId xmlns:a16="http://schemas.microsoft.com/office/drawing/2014/main" id="{FBD73536-4DFD-4E78-939A-E9E907D24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1659" y="6413396"/>
            <a:ext cx="1561411" cy="1561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3ED4FF-215D-4AE2-8C76-EB5D2AD3C811}"/>
              </a:ext>
            </a:extLst>
          </p:cNvPr>
          <p:cNvSpPr txBox="1"/>
          <p:nvPr/>
        </p:nvSpPr>
        <p:spPr>
          <a:xfrm>
            <a:off x="3858406" y="7915717"/>
            <a:ext cx="2167916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935D9-1818-48ED-97A8-B2D32BCE4564}"/>
              </a:ext>
            </a:extLst>
          </p:cNvPr>
          <p:cNvSpPr txBox="1"/>
          <p:nvPr/>
        </p:nvSpPr>
        <p:spPr>
          <a:xfrm>
            <a:off x="8976423" y="4523555"/>
            <a:ext cx="2167916" cy="498278"/>
          </a:xfrm>
          <a:prstGeom prst="rect">
            <a:avLst/>
          </a:prstGeom>
          <a:solidFill>
            <a:srgbClr val="4E89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Registry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3931A-7C3B-4948-9AC4-4E99D622BDBE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3652047" y="5021833"/>
            <a:ext cx="1290318" cy="1391563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BD0004-BDE9-41E5-8934-55237B0767C2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4942365" y="5021833"/>
            <a:ext cx="1066331" cy="1391563"/>
          </a:xfrm>
          <a:prstGeom prst="straightConnector1">
            <a:avLst/>
          </a:prstGeom>
          <a:ln w="76200" cap="rnd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8F99F92-EBF1-4FC4-8A04-6E3BB2FD22D3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5723070" y="4772694"/>
            <a:ext cx="3253353" cy="2421408"/>
          </a:xfrm>
          <a:prstGeom prst="bentConnector3">
            <a:avLst>
              <a:gd name="adj1" fmla="val 67869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5564E0-368A-4D4C-933A-F3BFF130242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652047" y="2472624"/>
            <a:ext cx="0" cy="205093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EF2A89-5CA8-499D-96CF-B9DBCC6C05D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08696" y="3692517"/>
            <a:ext cx="0" cy="83103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D49982-6FE4-4E32-90F6-68C21858B188}"/>
              </a:ext>
            </a:extLst>
          </p:cNvPr>
          <p:cNvSpPr txBox="1"/>
          <p:nvPr/>
        </p:nvSpPr>
        <p:spPr>
          <a:xfrm>
            <a:off x="2568089" y="4523555"/>
            <a:ext cx="2167916" cy="498278"/>
          </a:xfrm>
          <a:prstGeom prst="rect">
            <a:avLst/>
          </a:prstGeom>
          <a:solidFill>
            <a:srgbClr val="4E89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88576-841F-4F83-8CA5-13927D051A0A}"/>
              </a:ext>
            </a:extLst>
          </p:cNvPr>
          <p:cNvSpPr txBox="1"/>
          <p:nvPr/>
        </p:nvSpPr>
        <p:spPr>
          <a:xfrm>
            <a:off x="4924738" y="4523555"/>
            <a:ext cx="2167916" cy="498278"/>
          </a:xfrm>
          <a:prstGeom prst="rect">
            <a:avLst/>
          </a:prstGeom>
          <a:solidFill>
            <a:srgbClr val="4E89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BF552-B2ED-4118-8CEB-67857ADAA6BA}"/>
              </a:ext>
            </a:extLst>
          </p:cNvPr>
          <p:cNvSpPr txBox="1"/>
          <p:nvPr/>
        </p:nvSpPr>
        <p:spPr>
          <a:xfrm>
            <a:off x="2589752" y="1974346"/>
            <a:ext cx="4502902" cy="498278"/>
          </a:xfrm>
          <a:prstGeom prst="rect">
            <a:avLst/>
          </a:prstGeom>
          <a:solidFill>
            <a:srgbClr val="4E89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Version Control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2759CB-1F76-4D2E-B572-3223CF1B3EEF}"/>
              </a:ext>
            </a:extLst>
          </p:cNvPr>
          <p:cNvSpPr txBox="1"/>
          <p:nvPr/>
        </p:nvSpPr>
        <p:spPr>
          <a:xfrm>
            <a:off x="2589752" y="3194239"/>
            <a:ext cx="4502902" cy="498278"/>
          </a:xfrm>
          <a:prstGeom prst="rect">
            <a:avLst/>
          </a:prstGeom>
          <a:solidFill>
            <a:srgbClr val="4E89B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CI/CD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4128B1-9A8A-4945-8707-E88BCBFE4C61}"/>
              </a:ext>
            </a:extLst>
          </p:cNvPr>
          <p:cNvSpPr txBox="1"/>
          <p:nvPr/>
        </p:nvSpPr>
        <p:spPr>
          <a:xfrm>
            <a:off x="13360095" y="2991267"/>
            <a:ext cx="2367755" cy="904222"/>
          </a:xfrm>
          <a:prstGeom prst="rect">
            <a:avLst/>
          </a:prstGeom>
          <a:solidFill>
            <a:srgbClr val="4E89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Container Orchestrator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52FEC3-5AF3-4F85-AF1F-B8F7F25491ED}"/>
              </a:ext>
            </a:extLst>
          </p:cNvPr>
          <p:cNvSpPr txBox="1"/>
          <p:nvPr/>
        </p:nvSpPr>
        <p:spPr>
          <a:xfrm>
            <a:off x="13357230" y="6911674"/>
            <a:ext cx="2367755" cy="955976"/>
          </a:xfrm>
          <a:prstGeom prst="rect">
            <a:avLst/>
          </a:prstGeom>
          <a:solidFill>
            <a:srgbClr val="4E89B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 Node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7469A3-E26B-462C-8BBE-E30745AE1F52}"/>
              </a:ext>
            </a:extLst>
          </p:cNvPr>
          <p:cNvCxnSpPr>
            <a:cxnSpLocks/>
            <a:stCxn id="25" idx="3"/>
            <a:endCxn id="39" idx="1"/>
          </p:cNvCxnSpPr>
          <p:nvPr/>
        </p:nvCxnSpPr>
        <p:spPr>
          <a:xfrm>
            <a:off x="7092654" y="3443378"/>
            <a:ext cx="6267441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1AB33E-9B4F-451D-BDC3-55847C74E4AB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14541108" y="3895489"/>
            <a:ext cx="2865" cy="3016185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9B8E686-05F2-4BB6-817E-00B489EE27EF}"/>
              </a:ext>
            </a:extLst>
          </p:cNvPr>
          <p:cNvCxnSpPr>
            <a:cxnSpLocks/>
            <a:stCxn id="13" idx="3"/>
            <a:endCxn id="41" idx="0"/>
          </p:cNvCxnSpPr>
          <p:nvPr/>
        </p:nvCxnSpPr>
        <p:spPr>
          <a:xfrm>
            <a:off x="11144339" y="4772694"/>
            <a:ext cx="3396769" cy="2138980"/>
          </a:xfrm>
          <a:prstGeom prst="bentConnector2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772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209889"/>
            <a:ext cx="8205494" cy="1089529"/>
          </a:xfrm>
        </p:spPr>
        <p:txBody>
          <a:bodyPr/>
          <a:lstStyle/>
          <a:p>
            <a:r>
              <a:rPr lang="en-US" dirty="0"/>
              <a:t>Stream Processing &amp;</a:t>
            </a:r>
            <a:br>
              <a:rPr lang="en-US" dirty="0"/>
            </a:br>
            <a:r>
              <a:rPr lang="en-US" dirty="0"/>
              <a:t>Business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840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</a:rPr>
              <a:t>Source: </a:t>
            </a:r>
            <a:r>
              <a:rPr lang="en-US" sz="1400" dirty="0" err="1">
                <a:solidFill>
                  <a:srgbClr val="404040"/>
                </a:solidFill>
              </a:rPr>
              <a:t>Unsplash</a:t>
            </a:r>
            <a:r>
              <a:rPr lang="en-US" sz="1400" dirty="0">
                <a:solidFill>
                  <a:srgbClr val="404040"/>
                </a:solidFill>
              </a:rPr>
              <a:t>/Hendrik Cornelissen under </a:t>
            </a:r>
            <a:r>
              <a:rPr lang="en-US" sz="1400" dirty="0" err="1">
                <a:solidFill>
                  <a:srgbClr val="404040"/>
                </a:solidFill>
              </a:rPr>
              <a:t>Unsplash</a:t>
            </a:r>
            <a:r>
              <a:rPr lang="en-US" sz="1400" dirty="0">
                <a:solidFill>
                  <a:srgbClr val="404040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789415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27681-3E3D-4C3E-8F68-278048E2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7866A3-D6F5-494E-BA2A-F9D2478303D9}"/>
              </a:ext>
            </a:extLst>
          </p:cNvPr>
          <p:cNvGrpSpPr/>
          <p:nvPr/>
        </p:nvGrpSpPr>
        <p:grpSpPr>
          <a:xfrm>
            <a:off x="1572768" y="2333549"/>
            <a:ext cx="1302106" cy="1316736"/>
            <a:chOff x="1572768" y="2333549"/>
            <a:chExt cx="1302106" cy="1316736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40058A01-3CA8-4F72-A80F-212AC12DDBFF}"/>
                </a:ext>
              </a:extLst>
            </p:cNvPr>
            <p:cNvSpPr/>
            <p:nvPr/>
          </p:nvSpPr>
          <p:spPr>
            <a:xfrm>
              <a:off x="1572768" y="2333549"/>
              <a:ext cx="1302106" cy="1316736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E721B7-345A-4757-8D56-C79D96C2533D}"/>
                </a:ext>
              </a:extLst>
            </p:cNvPr>
            <p:cNvSpPr txBox="1"/>
            <p:nvPr/>
          </p:nvSpPr>
          <p:spPr>
            <a:xfrm>
              <a:off x="1572768" y="2866713"/>
              <a:ext cx="13021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Source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11A7B1-0504-409C-A44D-42EA6ECDB8C7}"/>
              </a:ext>
            </a:extLst>
          </p:cNvPr>
          <p:cNvGrpSpPr/>
          <p:nvPr/>
        </p:nvGrpSpPr>
        <p:grpSpPr>
          <a:xfrm>
            <a:off x="1572768" y="4183449"/>
            <a:ext cx="1302106" cy="1316736"/>
            <a:chOff x="1572768" y="2333549"/>
            <a:chExt cx="1302106" cy="1316736"/>
          </a:xfrm>
        </p:grpSpPr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0614521E-38B9-46D8-A1DD-4B23C5E3B1E2}"/>
                </a:ext>
              </a:extLst>
            </p:cNvPr>
            <p:cNvSpPr/>
            <p:nvPr/>
          </p:nvSpPr>
          <p:spPr>
            <a:xfrm>
              <a:off x="1572768" y="2333549"/>
              <a:ext cx="1302106" cy="1316736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94ACD5-863E-45FE-B7F4-1EE760B862F0}"/>
                </a:ext>
              </a:extLst>
            </p:cNvPr>
            <p:cNvSpPr txBox="1"/>
            <p:nvPr/>
          </p:nvSpPr>
          <p:spPr>
            <a:xfrm>
              <a:off x="1572768" y="2866713"/>
              <a:ext cx="13021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Source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48DBA-0AD1-4406-9D1D-09205A80D583}"/>
              </a:ext>
            </a:extLst>
          </p:cNvPr>
          <p:cNvGrpSpPr/>
          <p:nvPr/>
        </p:nvGrpSpPr>
        <p:grpSpPr>
          <a:xfrm>
            <a:off x="1572768" y="6033349"/>
            <a:ext cx="1302106" cy="1316736"/>
            <a:chOff x="1572768" y="2333549"/>
            <a:chExt cx="1302106" cy="1316736"/>
          </a:xfrm>
        </p:grpSpPr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9020AB21-DFB3-4BFA-B380-F941B9CE136D}"/>
                </a:ext>
              </a:extLst>
            </p:cNvPr>
            <p:cNvSpPr/>
            <p:nvPr/>
          </p:nvSpPr>
          <p:spPr>
            <a:xfrm>
              <a:off x="1572768" y="2333549"/>
              <a:ext cx="1302106" cy="1316736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21CFBD-19E5-4C3D-AE69-5642DEC8EE05}"/>
                </a:ext>
              </a:extLst>
            </p:cNvPr>
            <p:cNvSpPr txBox="1"/>
            <p:nvPr/>
          </p:nvSpPr>
          <p:spPr>
            <a:xfrm>
              <a:off x="1572768" y="2866713"/>
              <a:ext cx="13021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Source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3E0E5-2D74-4655-B454-48632409CFC8}"/>
              </a:ext>
            </a:extLst>
          </p:cNvPr>
          <p:cNvGrpSpPr/>
          <p:nvPr/>
        </p:nvGrpSpPr>
        <p:grpSpPr>
          <a:xfrm>
            <a:off x="6532118" y="4183449"/>
            <a:ext cx="1302106" cy="1316736"/>
            <a:chOff x="1572768" y="2333549"/>
            <a:chExt cx="1302106" cy="1316736"/>
          </a:xfrm>
        </p:grpSpPr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D7602BF3-B317-40E3-8DDC-2A8B5E1D3B91}"/>
                </a:ext>
              </a:extLst>
            </p:cNvPr>
            <p:cNvSpPr/>
            <p:nvPr/>
          </p:nvSpPr>
          <p:spPr>
            <a:xfrm>
              <a:off x="1572768" y="2333549"/>
              <a:ext cx="1302106" cy="1316736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69174E-8CB1-45C7-A753-5426E4C006F5}"/>
                </a:ext>
              </a:extLst>
            </p:cNvPr>
            <p:cNvSpPr txBox="1"/>
            <p:nvPr/>
          </p:nvSpPr>
          <p:spPr>
            <a:xfrm>
              <a:off x="1572768" y="2923863"/>
              <a:ext cx="1302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Datalake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E0541BB-1A74-4965-9D22-341960591DB7}"/>
              </a:ext>
            </a:extLst>
          </p:cNvPr>
          <p:cNvCxnSpPr>
            <a:stCxn id="6" idx="4"/>
          </p:cNvCxnSpPr>
          <p:nvPr/>
        </p:nvCxnSpPr>
        <p:spPr>
          <a:xfrm>
            <a:off x="2874874" y="2991917"/>
            <a:ext cx="3657244" cy="1849900"/>
          </a:xfrm>
          <a:prstGeom prst="bentConnector3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E16BEF-EF54-460F-979A-AF6063BF47E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874874" y="4841817"/>
            <a:ext cx="3657244" cy="14496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368D2DF-63C2-48D1-967D-1A5338166CC7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874874" y="4841817"/>
            <a:ext cx="3657244" cy="1849900"/>
          </a:xfrm>
          <a:prstGeom prst="bentConnector3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60A5C5-1FA6-43EC-A416-07D713EF68B9}"/>
              </a:ext>
            </a:extLst>
          </p:cNvPr>
          <p:cNvSpPr txBox="1"/>
          <p:nvPr/>
        </p:nvSpPr>
        <p:spPr>
          <a:xfrm>
            <a:off x="9588499" y="4389706"/>
            <a:ext cx="3540919" cy="904222"/>
          </a:xfrm>
          <a:prstGeom prst="rect">
            <a:avLst/>
          </a:prstGeom>
          <a:solidFill>
            <a:srgbClr val="A2BB0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Analytics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Pipeline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7C4630-BA82-47B4-B3BD-C61510253545}"/>
              </a:ext>
            </a:extLst>
          </p:cNvPr>
          <p:cNvCxnSpPr>
            <a:stCxn id="15" idx="4"/>
            <a:endCxn id="28" idx="1"/>
          </p:cNvCxnSpPr>
          <p:nvPr/>
        </p:nvCxnSpPr>
        <p:spPr>
          <a:xfrm>
            <a:off x="7834224" y="4841817"/>
            <a:ext cx="1754275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88C74BE-94E5-4F3B-AB20-A2842D0DD38C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13129418" y="4841817"/>
            <a:ext cx="2601725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croll: Vertical 33">
            <a:extLst>
              <a:ext uri="{FF2B5EF4-FFF2-40B4-BE49-F238E27FC236}">
                <a16:creationId xmlns:a16="http://schemas.microsoft.com/office/drawing/2014/main" id="{AB2875B3-CF1C-4367-9CAA-89D1B0B4C26A}"/>
              </a:ext>
            </a:extLst>
          </p:cNvPr>
          <p:cNvSpPr/>
          <p:nvPr/>
        </p:nvSpPr>
        <p:spPr>
          <a:xfrm>
            <a:off x="15589248" y="4274239"/>
            <a:ext cx="1302106" cy="1135156"/>
          </a:xfrm>
          <a:prstGeom prst="verticalScroll">
            <a:avLst/>
          </a:prstGeom>
          <a:solidFill>
            <a:srgbClr val="A2BB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1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4F043-50B5-4644-BEEE-E011E7BB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IaaS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7A291-C53B-4BAD-8869-D187B9EEA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5291" y="1800003"/>
            <a:ext cx="8125357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IaaS:</a:t>
            </a:r>
            <a:r>
              <a:rPr lang="en-US" dirty="0"/>
              <a:t> virtual machines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PaaS:</a:t>
            </a:r>
            <a:r>
              <a:rPr lang="en-US" dirty="0"/>
              <a:t> managed services</a:t>
            </a:r>
          </a:p>
        </p:txBody>
      </p:sp>
    </p:spTree>
    <p:extLst>
      <p:ext uri="{BB962C8B-B14F-4D97-AF65-F5344CB8AC3E}">
        <p14:creationId xmlns:p14="http://schemas.microsoft.com/office/powerpoint/2010/main" val="3689698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078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/Mike </a:t>
            </a:r>
            <a:r>
              <a:rPr lang="en-US" sz="1400" dirty="0" err="1">
                <a:solidFill>
                  <a:schemeClr val="bg1"/>
                </a:solidFill>
              </a:rPr>
              <a:t>Benna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49779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27681-3E3D-4C3E-8F68-278048E2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3E0E5-2D74-4655-B454-48632409CFC8}"/>
              </a:ext>
            </a:extLst>
          </p:cNvPr>
          <p:cNvGrpSpPr/>
          <p:nvPr/>
        </p:nvGrpSpPr>
        <p:grpSpPr>
          <a:xfrm>
            <a:off x="1217168" y="4274239"/>
            <a:ext cx="1302106" cy="1316736"/>
            <a:chOff x="1572768" y="2333549"/>
            <a:chExt cx="1302106" cy="1316736"/>
          </a:xfrm>
        </p:grpSpPr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D7602BF3-B317-40E3-8DDC-2A8B5E1D3B91}"/>
                </a:ext>
              </a:extLst>
            </p:cNvPr>
            <p:cNvSpPr/>
            <p:nvPr/>
          </p:nvSpPr>
          <p:spPr>
            <a:xfrm>
              <a:off x="1572768" y="2333549"/>
              <a:ext cx="1302106" cy="1316736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69174E-8CB1-45C7-A753-5426E4C006F5}"/>
                </a:ext>
              </a:extLst>
            </p:cNvPr>
            <p:cNvSpPr txBox="1"/>
            <p:nvPr/>
          </p:nvSpPr>
          <p:spPr>
            <a:xfrm>
              <a:off x="1572768" y="2923863"/>
              <a:ext cx="1302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VCS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60A5C5-1FA6-43EC-A416-07D713EF68B9}"/>
              </a:ext>
            </a:extLst>
          </p:cNvPr>
          <p:cNvSpPr txBox="1"/>
          <p:nvPr/>
        </p:nvSpPr>
        <p:spPr>
          <a:xfrm>
            <a:off x="3809999" y="4274239"/>
            <a:ext cx="1911351" cy="1316736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Build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7C4630-BA82-47B4-B3BD-C61510253545}"/>
              </a:ext>
            </a:extLst>
          </p:cNvPr>
          <p:cNvCxnSpPr>
            <a:cxnSpLocks/>
            <a:stCxn id="15" idx="4"/>
            <a:endCxn id="28" idx="1"/>
          </p:cNvCxnSpPr>
          <p:nvPr/>
        </p:nvCxnSpPr>
        <p:spPr>
          <a:xfrm>
            <a:off x="2519274" y="4932607"/>
            <a:ext cx="1290725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F678394-C998-4B17-BA6C-9964CFB04F45}"/>
              </a:ext>
            </a:extLst>
          </p:cNvPr>
          <p:cNvSpPr txBox="1"/>
          <p:nvPr/>
        </p:nvSpPr>
        <p:spPr>
          <a:xfrm>
            <a:off x="6451599" y="4274239"/>
            <a:ext cx="1911351" cy="1316736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0F1D05-B38D-40DC-8E6A-6CAA66582F2B}"/>
              </a:ext>
            </a:extLst>
          </p:cNvPr>
          <p:cNvSpPr txBox="1"/>
          <p:nvPr/>
        </p:nvSpPr>
        <p:spPr>
          <a:xfrm>
            <a:off x="9093199" y="4274239"/>
            <a:ext cx="1911351" cy="1316736"/>
          </a:xfrm>
          <a:prstGeom prst="rect">
            <a:avLst/>
          </a:prstGeom>
          <a:solidFill>
            <a:srgbClr val="A2BB0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Deploy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3AC427-0EF7-41E5-821A-AD555BCF71A8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5721350" y="4932607"/>
            <a:ext cx="730249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0CC5DF-9138-41ED-AEBD-E9852434DCC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8362950" y="4932607"/>
            <a:ext cx="730249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B5B43B-3BFC-46C6-8D83-71D6F2A12615}"/>
              </a:ext>
            </a:extLst>
          </p:cNvPr>
          <p:cNvSpPr txBox="1"/>
          <p:nvPr/>
        </p:nvSpPr>
        <p:spPr>
          <a:xfrm>
            <a:off x="12293599" y="2750239"/>
            <a:ext cx="1911351" cy="1316736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94BCBE-41B3-4040-B674-D7B6EDA32C83}"/>
              </a:ext>
            </a:extLst>
          </p:cNvPr>
          <p:cNvSpPr txBox="1"/>
          <p:nvPr/>
        </p:nvSpPr>
        <p:spPr>
          <a:xfrm>
            <a:off x="12293599" y="4274239"/>
            <a:ext cx="1911351" cy="1316736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0F1860-247B-4C98-A224-4F0639ED8FDB}"/>
              </a:ext>
            </a:extLst>
          </p:cNvPr>
          <p:cNvSpPr txBox="1"/>
          <p:nvPr/>
        </p:nvSpPr>
        <p:spPr>
          <a:xfrm>
            <a:off x="12293599" y="5798239"/>
            <a:ext cx="1911351" cy="1316736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544592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42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452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/Wilhelm Gunkel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119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4F043-50B5-4644-BEEE-E011E7BB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IaaS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7A291-C53B-4BAD-8869-D187B9EEA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5291" y="1800003"/>
            <a:ext cx="8125357" cy="733133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IaaS:</a:t>
            </a:r>
            <a:r>
              <a:rPr lang="en-US" dirty="0"/>
              <a:t> for system administrators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F18800"/>
                </a:solidFill>
              </a:rPr>
              <a:t>PaaS:</a:t>
            </a:r>
            <a:r>
              <a:rPr lang="en-US" dirty="0"/>
              <a:t>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407299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05E6-57E2-4142-AFDD-EB4F5C1F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IaaS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7CD70-07B6-48CD-B46A-6D871250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4E4FAA-14D4-4BD1-9B5D-AE05C83CD5C7}"/>
              </a:ext>
            </a:extLst>
          </p:cNvPr>
          <p:cNvSpPr/>
          <p:nvPr/>
        </p:nvSpPr>
        <p:spPr>
          <a:xfrm>
            <a:off x="5538860" y="4067876"/>
            <a:ext cx="7218219" cy="2094216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144E34-351C-4B1E-AAE5-9FC4A4F787C4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806280" y="5856670"/>
            <a:ext cx="2341689" cy="67105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B498F0-8405-498F-88B4-A3E112A36441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9145012" y="5856670"/>
            <a:ext cx="2957" cy="67105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621A26-FE88-4D79-B95B-4F289DEDD6D2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 flipH="1">
            <a:off x="9147969" y="5856670"/>
            <a:ext cx="2335775" cy="67105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ED4EA4-DA26-4BDE-B0B6-A4F51A6055B5}"/>
              </a:ext>
            </a:extLst>
          </p:cNvPr>
          <p:cNvSpPr txBox="1"/>
          <p:nvPr/>
        </p:nvSpPr>
        <p:spPr>
          <a:xfrm>
            <a:off x="8173289" y="6527721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Managed Database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580D34-D2D6-47C4-BA0E-FD26A21D9181}"/>
              </a:ext>
            </a:extLst>
          </p:cNvPr>
          <p:cNvCxnSpPr>
            <a:cxnSpLocks/>
            <a:stCxn id="26" idx="2"/>
            <a:endCxn id="10" idx="0"/>
          </p:cNvCxnSpPr>
          <p:nvPr/>
        </p:nvCxnSpPr>
        <p:spPr>
          <a:xfrm>
            <a:off x="9145012" y="3762454"/>
            <a:ext cx="0" cy="556362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6306C-1FEF-45DB-9792-7A4D19851983}"/>
              </a:ext>
            </a:extLst>
          </p:cNvPr>
          <p:cNvCxnSpPr>
            <a:cxnSpLocks/>
            <a:stCxn id="26" idx="2"/>
            <a:endCxn id="6" idx="0"/>
          </p:cNvCxnSpPr>
          <p:nvPr/>
        </p:nvCxnSpPr>
        <p:spPr>
          <a:xfrm flipH="1">
            <a:off x="6806280" y="3762454"/>
            <a:ext cx="2338732" cy="556362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1F3E0B-A3B7-43EF-9DA3-A1932A9387C5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9145012" y="3762454"/>
            <a:ext cx="2338732" cy="556362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B3E15F-85A8-48A1-98C3-E27E67D0F608}"/>
              </a:ext>
            </a:extLst>
          </p:cNvPr>
          <p:cNvSpPr txBox="1"/>
          <p:nvPr/>
        </p:nvSpPr>
        <p:spPr>
          <a:xfrm>
            <a:off x="5831600" y="2224600"/>
            <a:ext cx="6626824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Managed Application Load Balancer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1D1FE-E32F-4631-8A76-C09DAFB366F2}"/>
              </a:ext>
            </a:extLst>
          </p:cNvPr>
          <p:cNvSpPr txBox="1"/>
          <p:nvPr/>
        </p:nvSpPr>
        <p:spPr>
          <a:xfrm>
            <a:off x="5831600" y="4318816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8937C-8F92-4730-A17E-2C2847BB1EAC}"/>
              </a:ext>
            </a:extLst>
          </p:cNvPr>
          <p:cNvSpPr txBox="1"/>
          <p:nvPr/>
        </p:nvSpPr>
        <p:spPr>
          <a:xfrm>
            <a:off x="10509064" y="4318816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0F51-9C7F-4716-8E1A-73A6C08E5096}"/>
              </a:ext>
            </a:extLst>
          </p:cNvPr>
          <p:cNvSpPr txBox="1"/>
          <p:nvPr/>
        </p:nvSpPr>
        <p:spPr>
          <a:xfrm>
            <a:off x="8170332" y="4318816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</p:spTree>
    <p:extLst>
      <p:ext uri="{BB962C8B-B14F-4D97-AF65-F5344CB8AC3E}">
        <p14:creationId xmlns:p14="http://schemas.microsoft.com/office/powerpoint/2010/main" val="66820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BDF6F-C00D-4823-B34D-65ECDC98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Load Balancers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3D71C-37C6-4801-9786-8C091A9A4185}"/>
              </a:ext>
            </a:extLst>
          </p:cNvPr>
          <p:cNvSpPr txBox="1"/>
          <p:nvPr/>
        </p:nvSpPr>
        <p:spPr>
          <a:xfrm>
            <a:off x="794436" y="9304234"/>
            <a:ext cx="5214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/Maciej </a:t>
            </a:r>
            <a:r>
              <a:rPr lang="en-US" sz="1400" dirty="0" err="1">
                <a:solidFill>
                  <a:schemeClr val="bg1"/>
                </a:solidFill>
              </a:rPr>
              <a:t>Rusek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7126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53D27-1EA4-4E56-B3B2-CB37407B2709}"/>
              </a:ext>
            </a:extLst>
          </p:cNvPr>
          <p:cNvSpPr txBox="1"/>
          <p:nvPr/>
        </p:nvSpPr>
        <p:spPr>
          <a:xfrm>
            <a:off x="6484779" y="7893488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B3B1A-2932-4C9C-8EF6-C547B98A0FC8}"/>
              </a:ext>
            </a:extLst>
          </p:cNvPr>
          <p:cNvSpPr txBox="1"/>
          <p:nvPr/>
        </p:nvSpPr>
        <p:spPr>
          <a:xfrm>
            <a:off x="6484779" y="6923290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BB23A-CD62-4460-8818-0726AE3C8C15}"/>
              </a:ext>
            </a:extLst>
          </p:cNvPr>
          <p:cNvSpPr txBox="1"/>
          <p:nvPr/>
        </p:nvSpPr>
        <p:spPr>
          <a:xfrm>
            <a:off x="6484779" y="5953092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F340D-584F-41F2-979C-8D3031731107}"/>
              </a:ext>
            </a:extLst>
          </p:cNvPr>
          <p:cNvSpPr txBox="1"/>
          <p:nvPr/>
        </p:nvSpPr>
        <p:spPr>
          <a:xfrm>
            <a:off x="6484779" y="4982894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FE37A-219B-4B71-9CE2-BD5BCEDC6102}"/>
              </a:ext>
            </a:extLst>
          </p:cNvPr>
          <p:cNvSpPr txBox="1"/>
          <p:nvPr/>
        </p:nvSpPr>
        <p:spPr>
          <a:xfrm>
            <a:off x="6484779" y="4012696"/>
            <a:ext cx="5326380" cy="701731"/>
          </a:xfrm>
          <a:prstGeom prst="rect">
            <a:avLst/>
          </a:prstGeom>
          <a:solidFill>
            <a:srgbClr val="BFBFB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E8D89B-1409-4479-BBB0-D637A9377F5D}"/>
              </a:ext>
            </a:extLst>
          </p:cNvPr>
          <p:cNvSpPr txBox="1"/>
          <p:nvPr/>
        </p:nvSpPr>
        <p:spPr>
          <a:xfrm>
            <a:off x="6484779" y="3042498"/>
            <a:ext cx="5326380" cy="701731"/>
          </a:xfrm>
          <a:prstGeom prst="rect">
            <a:avLst/>
          </a:prstGeom>
          <a:solidFill>
            <a:srgbClr val="BFBFB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5361F5-E4C9-4658-B693-7411A912D214}"/>
              </a:ext>
            </a:extLst>
          </p:cNvPr>
          <p:cNvSpPr txBox="1"/>
          <p:nvPr/>
        </p:nvSpPr>
        <p:spPr>
          <a:xfrm>
            <a:off x="6484779" y="2072300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05386-C659-4C95-B9F8-B74DF5CBE5FF}"/>
              </a:ext>
            </a:extLst>
          </p:cNvPr>
          <p:cNvSpPr txBox="1"/>
          <p:nvPr/>
        </p:nvSpPr>
        <p:spPr>
          <a:xfrm>
            <a:off x="13101403" y="2174026"/>
            <a:ext cx="2083633" cy="4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5C6A49-5B5A-4987-8E47-40C0D6660F1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11811159" y="2423165"/>
            <a:ext cx="1290244" cy="1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61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CB0412C-E4C4-40F7-9EB9-05CCB41E028C}"/>
              </a:ext>
            </a:extLst>
          </p:cNvPr>
          <p:cNvSpPr txBox="1"/>
          <p:nvPr/>
        </p:nvSpPr>
        <p:spPr>
          <a:xfrm>
            <a:off x="12006430" y="6167667"/>
            <a:ext cx="1949360" cy="1537854"/>
          </a:xfrm>
          <a:prstGeom prst="rect">
            <a:avLst/>
          </a:prstGeom>
          <a:noFill/>
          <a:ln w="28575"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18EF31-2C3A-42A8-9195-AB1BDB3F2CA2}"/>
              </a:ext>
            </a:extLst>
          </p:cNvPr>
          <p:cNvSpPr txBox="1"/>
          <p:nvPr/>
        </p:nvSpPr>
        <p:spPr>
          <a:xfrm>
            <a:off x="11903386" y="6071701"/>
            <a:ext cx="1949360" cy="1537854"/>
          </a:xfrm>
          <a:prstGeom prst="rect">
            <a:avLst/>
          </a:prstGeom>
          <a:solidFill>
            <a:schemeClr val="bg1"/>
          </a:solidFill>
          <a:ln w="28575"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B4B174-D57F-46ED-A10D-A4C6FA732364}"/>
              </a:ext>
            </a:extLst>
          </p:cNvPr>
          <p:cNvSpPr txBox="1"/>
          <p:nvPr/>
        </p:nvSpPr>
        <p:spPr>
          <a:xfrm>
            <a:off x="4711371" y="6162261"/>
            <a:ext cx="1949360" cy="1537854"/>
          </a:xfrm>
          <a:prstGeom prst="rect">
            <a:avLst/>
          </a:prstGeom>
          <a:noFill/>
          <a:ln w="28575"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14469E-93D3-4C16-9283-5EAEB322B59D}"/>
              </a:ext>
            </a:extLst>
          </p:cNvPr>
          <p:cNvSpPr txBox="1"/>
          <p:nvPr/>
        </p:nvSpPr>
        <p:spPr>
          <a:xfrm>
            <a:off x="4608327" y="6066295"/>
            <a:ext cx="1949360" cy="1537854"/>
          </a:xfrm>
          <a:prstGeom prst="rect">
            <a:avLst/>
          </a:prstGeom>
          <a:solidFill>
            <a:schemeClr val="bg1"/>
          </a:solidFill>
          <a:ln w="28575"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9EC6-E456-4411-8601-E59C6DD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Load Balancing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989D05-8CEC-41E1-80E3-4EE05FEDEFC3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5510099" y="3917031"/>
            <a:ext cx="3637870" cy="2061259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849849-F456-462F-88EC-3E9A38C729F1}"/>
              </a:ext>
            </a:extLst>
          </p:cNvPr>
          <p:cNvSpPr txBox="1"/>
          <p:nvPr/>
        </p:nvSpPr>
        <p:spPr>
          <a:xfrm>
            <a:off x="4535419" y="5978290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1DF448-8E9B-437E-AD66-A4BE8E86AC3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7969" y="3917031"/>
            <a:ext cx="3637870" cy="2061259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5F13AC-FF09-4DD6-80CF-14202489C71C}"/>
              </a:ext>
            </a:extLst>
          </p:cNvPr>
          <p:cNvSpPr txBox="1"/>
          <p:nvPr/>
        </p:nvSpPr>
        <p:spPr>
          <a:xfrm>
            <a:off x="11811159" y="5978290"/>
            <a:ext cx="1949360" cy="1537854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9F6C9-AA37-41A3-8878-612DA1BF4FF1}"/>
              </a:ext>
            </a:extLst>
          </p:cNvPr>
          <p:cNvSpPr txBox="1"/>
          <p:nvPr/>
        </p:nvSpPr>
        <p:spPr>
          <a:xfrm>
            <a:off x="6484779" y="3215300"/>
            <a:ext cx="5326380" cy="701731"/>
          </a:xfrm>
          <a:prstGeom prst="rect">
            <a:avLst/>
          </a:prstGeom>
          <a:solidFill>
            <a:srgbClr val="00559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4E89E-B3F6-45DC-AD23-B223428879EE}"/>
              </a:ext>
            </a:extLst>
          </p:cNvPr>
          <p:cNvSpPr txBox="1"/>
          <p:nvPr/>
        </p:nvSpPr>
        <p:spPr>
          <a:xfrm rot="19836177">
            <a:off x="4494906" y="4627435"/>
            <a:ext cx="511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http://example.com/login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0B543D-A296-431E-8797-7B64DB8731D6}"/>
              </a:ext>
            </a:extLst>
          </p:cNvPr>
          <p:cNvSpPr txBox="1"/>
          <p:nvPr/>
        </p:nvSpPr>
        <p:spPr>
          <a:xfrm rot="1776522">
            <a:off x="8750575" y="4635300"/>
            <a:ext cx="511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http://example.com/user</a:t>
            </a:r>
          </a:p>
        </p:txBody>
      </p:sp>
    </p:spTree>
    <p:extLst>
      <p:ext uri="{BB962C8B-B14F-4D97-AF65-F5344CB8AC3E}">
        <p14:creationId xmlns:p14="http://schemas.microsoft.com/office/powerpoint/2010/main" val="164124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09C5E2-0E33-4693-83F6-685D7AD81EE0}">
  <ds:schemaRefs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4e1f8463-6a74-4219-9042-83052c094b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714</Words>
  <Application>Microsoft Office PowerPoint</Application>
  <PresentationFormat>Custom</PresentationFormat>
  <Paragraphs>205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Verdana</vt:lpstr>
      <vt:lpstr>Office</vt:lpstr>
      <vt:lpstr>Beyond Infrastructure as a Service</vt:lpstr>
      <vt:lpstr>Overview </vt:lpstr>
      <vt:lpstr>Beyond IaaS</vt:lpstr>
      <vt:lpstr>Beyond IaaS</vt:lpstr>
      <vt:lpstr>Beyond IaaS</vt:lpstr>
      <vt:lpstr>Beyond IaaS</vt:lpstr>
      <vt:lpstr>Application Load Balancers</vt:lpstr>
      <vt:lpstr>OSI model</vt:lpstr>
      <vt:lpstr>Application Load Balancing</vt:lpstr>
      <vt:lpstr>Sticky sessions</vt:lpstr>
      <vt:lpstr>Sticky sessions</vt:lpstr>
      <vt:lpstr>Content Delivery Networks</vt:lpstr>
      <vt:lpstr>Fiber Optics</vt:lpstr>
      <vt:lpstr>Fiber Optics</vt:lpstr>
      <vt:lpstr>CDN</vt:lpstr>
      <vt:lpstr>Caching</vt:lpstr>
      <vt:lpstr>Frankfurt-London</vt:lpstr>
      <vt:lpstr>Starlink</vt:lpstr>
      <vt:lpstr>Object Storage</vt:lpstr>
      <vt:lpstr>Filesystems</vt:lpstr>
      <vt:lpstr>S3</vt:lpstr>
      <vt:lpstr>Object Storage</vt:lpstr>
      <vt:lpstr>Cold storage</vt:lpstr>
      <vt:lpstr>Databases as a Service</vt:lpstr>
      <vt:lpstr>DBaaS</vt:lpstr>
      <vt:lpstr>ACID</vt:lpstr>
      <vt:lpstr>BASE</vt:lpstr>
      <vt:lpstr>CAP-theorem</vt:lpstr>
      <vt:lpstr>Relational / SQL databases (RDBMS)</vt:lpstr>
      <vt:lpstr>Key-value stores</vt:lpstr>
      <vt:lpstr>Document Databases</vt:lpstr>
      <vt:lpstr>Time-series Databases</vt:lpstr>
      <vt:lpstr>Graph Databases</vt:lpstr>
      <vt:lpstr>Functions as a Service</vt:lpstr>
      <vt:lpstr>FaaS</vt:lpstr>
      <vt:lpstr>Containers as a Service</vt:lpstr>
      <vt:lpstr>Containers</vt:lpstr>
      <vt:lpstr>Stream Processing &amp; Business Analytics</vt:lpstr>
      <vt:lpstr>Stream Processing</vt:lpstr>
      <vt:lpstr>Deployment Pipelines</vt:lpstr>
      <vt:lpstr>Stream Processing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janos.pasztor@edu.fh-campuswien.ac.at</dc:creator>
  <cp:lastModifiedBy>Pasztor Janos</cp:lastModifiedBy>
  <cp:revision>211</cp:revision>
  <dcterms:created xsi:type="dcterms:W3CDTF">2018-07-07T10:02:52Z</dcterms:created>
  <dcterms:modified xsi:type="dcterms:W3CDTF">2020-09-14T16:30:52Z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